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0"/>
  </p:notesMasterIdLst>
  <p:sldIdLst>
    <p:sldId id="281" r:id="rId2"/>
    <p:sldId id="257" r:id="rId3"/>
    <p:sldId id="292" r:id="rId4"/>
    <p:sldId id="293" r:id="rId5"/>
    <p:sldId id="271" r:id="rId6"/>
    <p:sldId id="287" r:id="rId7"/>
    <p:sldId id="286" r:id="rId8"/>
    <p:sldId id="289" r:id="rId9"/>
    <p:sldId id="294" r:id="rId10"/>
    <p:sldId id="259" r:id="rId11"/>
    <p:sldId id="291" r:id="rId12"/>
    <p:sldId id="264" r:id="rId13"/>
    <p:sldId id="260" r:id="rId14"/>
    <p:sldId id="263" r:id="rId15"/>
    <p:sldId id="295" r:id="rId16"/>
    <p:sldId id="296" r:id="rId17"/>
    <p:sldId id="279" r:id="rId18"/>
    <p:sldId id="2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F1238C-EB10-43C8-928D-1A75BF44F761}" v="59" dt="2020-06-24T12:56:48.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73445" autoAdjust="0"/>
  </p:normalViewPr>
  <p:slideViewPr>
    <p:cSldViewPr>
      <p:cViewPr varScale="1">
        <p:scale>
          <a:sx n="84" d="100"/>
          <a:sy n="84" d="100"/>
        </p:scale>
        <p:origin x="1680" y="78"/>
      </p:cViewPr>
      <p:guideLst>
        <p:guide orient="horz" pos="2160"/>
        <p:guide pos="2880"/>
      </p:guideLst>
    </p:cSldViewPr>
  </p:slideViewPr>
  <p:notesTextViewPr>
    <p:cViewPr>
      <p:scale>
        <a:sx n="1" d="1"/>
        <a:sy n="1" d="1"/>
      </p:scale>
      <p:origin x="0" y="0"/>
    </p:cViewPr>
  </p:notesTextViewPr>
  <p:sorterViewPr>
    <p:cViewPr>
      <p:scale>
        <a:sx n="100" d="100"/>
        <a:sy n="100" d="100"/>
      </p:scale>
      <p:origin x="0" y="3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ini, Mariam M." userId="fb302b2c-584f-49eb-8158-f1abad9b9c62" providerId="ADAL" clId="{F6F1238C-EB10-43C8-928D-1A75BF44F761}"/>
    <pc:docChg chg="undo custSel mod modSld">
      <pc:chgData name="Zeini, Mariam M." userId="fb302b2c-584f-49eb-8158-f1abad9b9c62" providerId="ADAL" clId="{F6F1238C-EB10-43C8-928D-1A75BF44F761}" dt="2020-06-24T12:58:56.030" v="84" actId="1076"/>
      <pc:docMkLst>
        <pc:docMk/>
      </pc:docMkLst>
      <pc:sldChg chg="addSp delSp modSp mod setBg">
        <pc:chgData name="Zeini, Mariam M." userId="fb302b2c-584f-49eb-8158-f1abad9b9c62" providerId="ADAL" clId="{F6F1238C-EB10-43C8-928D-1A75BF44F761}" dt="2020-06-24T12:58:43.945" v="82" actId="26606"/>
        <pc:sldMkLst>
          <pc:docMk/>
          <pc:sldMk cId="0" sldId="259"/>
        </pc:sldMkLst>
        <pc:spChg chg="add del">
          <ac:chgData name="Zeini, Mariam M." userId="fb302b2c-584f-49eb-8158-f1abad9b9c62" providerId="ADAL" clId="{F6F1238C-EB10-43C8-928D-1A75BF44F761}" dt="2020-06-24T12:58:43.945" v="82" actId="26606"/>
          <ac:spMkLst>
            <pc:docMk/>
            <pc:sldMk cId="0" sldId="259"/>
            <ac:spMk id="3" creationId="{00000000-0000-0000-0000-000000000000}"/>
          </ac:spMkLst>
        </pc:spChg>
        <pc:spChg chg="add del">
          <ac:chgData name="Zeini, Mariam M." userId="fb302b2c-584f-49eb-8158-f1abad9b9c62" providerId="ADAL" clId="{F6F1238C-EB10-43C8-928D-1A75BF44F761}" dt="2020-06-24T12:58:43.923" v="81" actId="26606"/>
          <ac:spMkLst>
            <pc:docMk/>
            <pc:sldMk cId="0" sldId="259"/>
            <ac:spMk id="71" creationId="{94C52C56-BEF2-4E22-8C8E-A7AC96B03A72}"/>
          </ac:spMkLst>
        </pc:spChg>
        <pc:spChg chg="add del">
          <ac:chgData name="Zeini, Mariam M." userId="fb302b2c-584f-49eb-8158-f1abad9b9c62" providerId="ADAL" clId="{F6F1238C-EB10-43C8-928D-1A75BF44F761}" dt="2020-06-24T12:58:43.923" v="81" actId="26606"/>
          <ac:spMkLst>
            <pc:docMk/>
            <pc:sldMk cId="0" sldId="259"/>
            <ac:spMk id="73" creationId="{42285737-90EE-47DC-AC80-8AE156B11969}"/>
          </ac:spMkLst>
        </pc:spChg>
        <pc:spChg chg="add">
          <ac:chgData name="Zeini, Mariam M." userId="fb302b2c-584f-49eb-8158-f1abad9b9c62" providerId="ADAL" clId="{F6F1238C-EB10-43C8-928D-1A75BF44F761}" dt="2020-06-24T12:58:43.945" v="82" actId="26606"/>
          <ac:spMkLst>
            <pc:docMk/>
            <pc:sldMk cId="0" sldId="259"/>
            <ac:spMk id="81" creationId="{A27AE693-58E8-48BC-8ED0-568ABFEABB35}"/>
          </ac:spMkLst>
        </pc:spChg>
        <pc:spChg chg="mod">
          <ac:chgData name="Zeini, Mariam M." userId="fb302b2c-584f-49eb-8158-f1abad9b9c62" providerId="ADAL" clId="{F6F1238C-EB10-43C8-928D-1A75BF44F761}" dt="2020-06-24T12:58:43.945" v="82" actId="26606"/>
          <ac:spMkLst>
            <pc:docMk/>
            <pc:sldMk cId="0" sldId="259"/>
            <ac:spMk id="26625" creationId="{00000000-0000-0000-0000-000000000000}"/>
          </ac:spMkLst>
        </pc:spChg>
        <pc:spChg chg="add">
          <ac:chgData name="Zeini, Mariam M." userId="fb302b2c-584f-49eb-8158-f1abad9b9c62" providerId="ADAL" clId="{F6F1238C-EB10-43C8-928D-1A75BF44F761}" dt="2020-06-24T12:58:43.945" v="82" actId="26606"/>
          <ac:spMkLst>
            <pc:docMk/>
            <pc:sldMk cId="0" sldId="259"/>
            <ac:spMk id="26629" creationId="{BED1B64B-251E-446A-A285-6626C4EC010D}"/>
          </ac:spMkLst>
        </pc:spChg>
        <pc:grpChg chg="add del">
          <ac:chgData name="Zeini, Mariam M." userId="fb302b2c-584f-49eb-8158-f1abad9b9c62" providerId="ADAL" clId="{F6F1238C-EB10-43C8-928D-1A75BF44F761}" dt="2020-06-24T12:58:43.923" v="81" actId="26606"/>
          <ac:grpSpMkLst>
            <pc:docMk/>
            <pc:sldMk cId="0" sldId="259"/>
            <ac:grpSpMk id="75" creationId="{B57BDC17-F1B3-455F-BBF1-680AA1F25C06}"/>
          </ac:grpSpMkLst>
        </pc:grpChg>
        <pc:grpChg chg="add">
          <ac:chgData name="Zeini, Mariam M." userId="fb302b2c-584f-49eb-8158-f1abad9b9c62" providerId="ADAL" clId="{F6F1238C-EB10-43C8-928D-1A75BF44F761}" dt="2020-06-24T12:58:43.945" v="82" actId="26606"/>
          <ac:grpSpMkLst>
            <pc:docMk/>
            <pc:sldMk cId="0" sldId="259"/>
            <ac:grpSpMk id="26630" creationId="{CD02B5D1-60D4-4D5B-AFD9-C986E227431B}"/>
          </ac:grpSpMkLst>
        </pc:grpChg>
        <pc:graphicFrameChg chg="add del">
          <ac:chgData name="Zeini, Mariam M." userId="fb302b2c-584f-49eb-8158-f1abad9b9c62" providerId="ADAL" clId="{F6F1238C-EB10-43C8-928D-1A75BF44F761}" dt="2020-06-24T12:58:43.923" v="81" actId="26606"/>
          <ac:graphicFrameMkLst>
            <pc:docMk/>
            <pc:sldMk cId="0" sldId="259"/>
            <ac:graphicFrameMk id="26627" creationId="{BFBE505B-3BF9-4E27-9655-94878A280339}"/>
          </ac:graphicFrameMkLst>
        </pc:graphicFrameChg>
        <pc:graphicFrameChg chg="add">
          <ac:chgData name="Zeini, Mariam M." userId="fb302b2c-584f-49eb-8158-f1abad9b9c62" providerId="ADAL" clId="{F6F1238C-EB10-43C8-928D-1A75BF44F761}" dt="2020-06-24T12:58:43.945" v="82" actId="26606"/>
          <ac:graphicFrameMkLst>
            <pc:docMk/>
            <pc:sldMk cId="0" sldId="259"/>
            <ac:graphicFrameMk id="26632" creationId="{431E165A-38FC-49E8-8293-6DA4E7674CF7}"/>
          </ac:graphicFrameMkLst>
        </pc:graphicFrameChg>
      </pc:sldChg>
      <pc:sldChg chg="modSp modAnim">
        <pc:chgData name="Zeini, Mariam M." userId="fb302b2c-584f-49eb-8158-f1abad9b9c62" providerId="ADAL" clId="{F6F1238C-EB10-43C8-928D-1A75BF44F761}" dt="2020-06-24T12:56:50.958" v="71" actId="1076"/>
        <pc:sldMkLst>
          <pc:docMk/>
          <pc:sldMk cId="0" sldId="271"/>
        </pc:sldMkLst>
        <pc:spChg chg="mod">
          <ac:chgData name="Zeini, Mariam M." userId="fb302b2c-584f-49eb-8158-f1abad9b9c62" providerId="ADAL" clId="{F6F1238C-EB10-43C8-928D-1A75BF44F761}" dt="2020-06-24T12:56:48.616" v="70" actId="27636"/>
          <ac:spMkLst>
            <pc:docMk/>
            <pc:sldMk cId="0" sldId="271"/>
            <ac:spMk id="18434" creationId="{00000000-0000-0000-0000-000000000000}"/>
          </ac:spMkLst>
        </pc:spChg>
        <pc:picChg chg="mod">
          <ac:chgData name="Zeini, Mariam M." userId="fb302b2c-584f-49eb-8158-f1abad9b9c62" providerId="ADAL" clId="{F6F1238C-EB10-43C8-928D-1A75BF44F761}" dt="2020-06-24T12:56:50.958" v="71" actId="1076"/>
          <ac:picMkLst>
            <pc:docMk/>
            <pc:sldMk cId="0" sldId="271"/>
            <ac:picMk id="18435" creationId="{00000000-0000-0000-0000-000000000000}"/>
          </ac:picMkLst>
        </pc:picChg>
      </pc:sldChg>
      <pc:sldChg chg="modSp">
        <pc:chgData name="Zeini, Mariam M." userId="fb302b2c-584f-49eb-8158-f1abad9b9c62" providerId="ADAL" clId="{F6F1238C-EB10-43C8-928D-1A75BF44F761}" dt="2020-06-24T12:57:34.618" v="79" actId="20577"/>
        <pc:sldMkLst>
          <pc:docMk/>
          <pc:sldMk cId="0" sldId="289"/>
        </pc:sldMkLst>
        <pc:spChg chg="mod">
          <ac:chgData name="Zeini, Mariam M." userId="fb302b2c-584f-49eb-8158-f1abad9b9c62" providerId="ADAL" clId="{F6F1238C-EB10-43C8-928D-1A75BF44F761}" dt="2020-06-24T12:57:34.618" v="79" actId="20577"/>
          <ac:spMkLst>
            <pc:docMk/>
            <pc:sldMk cId="0" sldId="289"/>
            <ac:spMk id="24579" creationId="{00000000-0000-0000-0000-000000000000}"/>
          </ac:spMkLst>
        </pc:spChg>
      </pc:sldChg>
      <pc:sldChg chg="modSp">
        <pc:chgData name="Zeini, Mariam M." userId="fb302b2c-584f-49eb-8158-f1abad9b9c62" providerId="ADAL" clId="{F6F1238C-EB10-43C8-928D-1A75BF44F761}" dt="2020-06-24T12:58:56.030" v="84" actId="1076"/>
        <pc:sldMkLst>
          <pc:docMk/>
          <pc:sldMk cId="0" sldId="291"/>
        </pc:sldMkLst>
        <pc:picChg chg="mod">
          <ac:chgData name="Zeini, Mariam M." userId="fb302b2c-584f-49eb-8158-f1abad9b9c62" providerId="ADAL" clId="{F6F1238C-EB10-43C8-928D-1A75BF44F761}" dt="2020-06-24T12:58:56.030" v="84" actId="1076"/>
          <ac:picMkLst>
            <pc:docMk/>
            <pc:sldMk cId="0" sldId="291"/>
            <ac:picMk id="30723" creationId="{00000000-0000-0000-0000-000000000000}"/>
          </ac:picMkLst>
        </pc:picChg>
      </pc:sldChg>
      <pc:sldChg chg="modSp">
        <pc:chgData name="Zeini, Mariam M." userId="fb302b2c-584f-49eb-8158-f1abad9b9c62" providerId="ADAL" clId="{F6F1238C-EB10-43C8-928D-1A75BF44F761}" dt="2020-06-24T12:56:11.489" v="10" actId="20577"/>
        <pc:sldMkLst>
          <pc:docMk/>
          <pc:sldMk cId="3135939720" sldId="292"/>
        </pc:sldMkLst>
        <pc:spChg chg="mod">
          <ac:chgData name="Zeini, Mariam M." userId="fb302b2c-584f-49eb-8158-f1abad9b9c62" providerId="ADAL" clId="{F6F1238C-EB10-43C8-928D-1A75BF44F761}" dt="2020-06-24T12:56:11.489" v="10" actId="20577"/>
          <ac:spMkLst>
            <pc:docMk/>
            <pc:sldMk cId="3135939720" sldId="292"/>
            <ac:spMk id="3" creationId="{CA58B8BA-93D9-48ED-858F-F0F18E9BAA72}"/>
          </ac:spMkLst>
        </pc:spChg>
      </pc:sldChg>
    </pc:docChg>
  </pc:docChgLst>
  <pc:docChgLst>
    <pc:chgData name="Zeini, Mariam M." userId="fb302b2c-584f-49eb-8158-f1abad9b9c62" providerId="ADAL" clId="{784310B0-6D7C-493E-8F71-DC1F847A8856}"/>
    <pc:docChg chg="undo custSel mod modSld">
      <pc:chgData name="Zeini, Mariam M." userId="fb302b2c-584f-49eb-8158-f1abad9b9c62" providerId="ADAL" clId="{784310B0-6D7C-493E-8F71-DC1F847A8856}" dt="2020-06-21T17:44:11.816" v="8" actId="26606"/>
      <pc:docMkLst>
        <pc:docMk/>
      </pc:docMkLst>
      <pc:sldChg chg="addSp delSp modSp mod setBg">
        <pc:chgData name="Zeini, Mariam M." userId="fb302b2c-584f-49eb-8158-f1abad9b9c62" providerId="ADAL" clId="{784310B0-6D7C-493E-8F71-DC1F847A8856}" dt="2020-06-21T17:40:09.226" v="0" actId="26606"/>
        <pc:sldMkLst>
          <pc:docMk/>
          <pc:sldMk cId="0" sldId="257"/>
        </pc:sldMkLst>
        <pc:spChg chg="add">
          <ac:chgData name="Zeini, Mariam M." userId="fb302b2c-584f-49eb-8158-f1abad9b9c62" providerId="ADAL" clId="{784310B0-6D7C-493E-8F71-DC1F847A8856}" dt="2020-06-21T17:40:09.226" v="0" actId="26606"/>
          <ac:spMkLst>
            <pc:docMk/>
            <pc:sldMk cId="0" sldId="257"/>
            <ac:spMk id="72" creationId="{94C52C56-BEF2-4E22-8C8E-A7AC96B03A72}"/>
          </ac:spMkLst>
        </pc:spChg>
        <pc:spChg chg="add">
          <ac:chgData name="Zeini, Mariam M." userId="fb302b2c-584f-49eb-8158-f1abad9b9c62" providerId="ADAL" clId="{784310B0-6D7C-493E-8F71-DC1F847A8856}" dt="2020-06-21T17:40:09.226" v="0" actId="26606"/>
          <ac:spMkLst>
            <pc:docMk/>
            <pc:sldMk cId="0" sldId="257"/>
            <ac:spMk id="74" creationId="{42285737-90EE-47DC-AC80-8AE156B11969}"/>
          </ac:spMkLst>
        </pc:spChg>
        <pc:spChg chg="mod">
          <ac:chgData name="Zeini, Mariam M." userId="fb302b2c-584f-49eb-8158-f1abad9b9c62" providerId="ADAL" clId="{784310B0-6D7C-493E-8F71-DC1F847A8856}" dt="2020-06-21T17:40:09.226" v="0" actId="26606"/>
          <ac:spMkLst>
            <pc:docMk/>
            <pc:sldMk cId="0" sldId="257"/>
            <ac:spMk id="16385" creationId="{00000000-0000-0000-0000-000000000000}"/>
          </ac:spMkLst>
        </pc:spChg>
        <pc:spChg chg="del">
          <ac:chgData name="Zeini, Mariam M." userId="fb302b2c-584f-49eb-8158-f1abad9b9c62" providerId="ADAL" clId="{784310B0-6D7C-493E-8F71-DC1F847A8856}" dt="2020-06-21T17:40:09.226" v="0" actId="26606"/>
          <ac:spMkLst>
            <pc:docMk/>
            <pc:sldMk cId="0" sldId="257"/>
            <ac:spMk id="16386" creationId="{00000000-0000-0000-0000-000000000000}"/>
          </ac:spMkLst>
        </pc:spChg>
        <pc:grpChg chg="add">
          <ac:chgData name="Zeini, Mariam M." userId="fb302b2c-584f-49eb-8158-f1abad9b9c62" providerId="ADAL" clId="{784310B0-6D7C-493E-8F71-DC1F847A8856}" dt="2020-06-21T17:40:09.226" v="0" actId="26606"/>
          <ac:grpSpMkLst>
            <pc:docMk/>
            <pc:sldMk cId="0" sldId="257"/>
            <ac:grpSpMk id="76" creationId="{B57BDC17-F1B3-455F-BBF1-680AA1F25C06}"/>
          </ac:grpSpMkLst>
        </pc:grpChg>
        <pc:graphicFrameChg chg="add">
          <ac:chgData name="Zeini, Mariam M." userId="fb302b2c-584f-49eb-8158-f1abad9b9c62" providerId="ADAL" clId="{784310B0-6D7C-493E-8F71-DC1F847A8856}" dt="2020-06-21T17:40:09.226" v="0" actId="26606"/>
          <ac:graphicFrameMkLst>
            <pc:docMk/>
            <pc:sldMk cId="0" sldId="257"/>
            <ac:graphicFrameMk id="16388" creationId="{B19DA3B8-90F3-4489-88EF-8383EA0DDBD4}"/>
          </ac:graphicFrameMkLst>
        </pc:graphicFrameChg>
      </pc:sldChg>
      <pc:sldChg chg="addSp delSp modSp mod setBg">
        <pc:chgData name="Zeini, Mariam M." userId="fb302b2c-584f-49eb-8158-f1abad9b9c62" providerId="ADAL" clId="{784310B0-6D7C-493E-8F71-DC1F847A8856}" dt="2020-06-21T17:44:11.816" v="8" actId="26606"/>
        <pc:sldMkLst>
          <pc:docMk/>
          <pc:sldMk cId="0" sldId="279"/>
        </pc:sldMkLst>
        <pc:spChg chg="del">
          <ac:chgData name="Zeini, Mariam M." userId="fb302b2c-584f-49eb-8158-f1abad9b9c62" providerId="ADAL" clId="{784310B0-6D7C-493E-8F71-DC1F847A8856}" dt="2020-06-21T17:43:28.250" v="2" actId="26606"/>
          <ac:spMkLst>
            <pc:docMk/>
            <pc:sldMk cId="0" sldId="279"/>
            <ac:spMk id="3" creationId="{00000000-0000-0000-0000-000000000000}"/>
          </ac:spMkLst>
        </pc:spChg>
        <pc:spChg chg="add del">
          <ac:chgData name="Zeini, Mariam M." userId="fb302b2c-584f-49eb-8158-f1abad9b9c62" providerId="ADAL" clId="{784310B0-6D7C-493E-8F71-DC1F847A8856}" dt="2020-06-21T17:43:50.112" v="5" actId="26606"/>
          <ac:spMkLst>
            <pc:docMk/>
            <pc:sldMk cId="0" sldId="279"/>
            <ac:spMk id="71" creationId="{63336871-0118-4F6E-8DBD-20AEFC62A9AD}"/>
          </ac:spMkLst>
        </pc:spChg>
        <pc:spChg chg="add del">
          <ac:chgData name="Zeini, Mariam M." userId="fb302b2c-584f-49eb-8158-f1abad9b9c62" providerId="ADAL" clId="{784310B0-6D7C-493E-8F71-DC1F847A8856}" dt="2020-06-21T17:44:11.747" v="7" actId="26606"/>
          <ac:spMkLst>
            <pc:docMk/>
            <pc:sldMk cId="0" sldId="279"/>
            <ac:spMk id="72" creationId="{63336871-0118-4F6E-8DBD-20AEFC62A9AD}"/>
          </ac:spMkLst>
        </pc:spChg>
        <pc:spChg chg="add del">
          <ac:chgData name="Zeini, Mariam M." userId="fb302b2c-584f-49eb-8158-f1abad9b9c62" providerId="ADAL" clId="{784310B0-6D7C-493E-8F71-DC1F847A8856}" dt="2020-06-21T17:43:50.112" v="5" actId="26606"/>
          <ac:spMkLst>
            <pc:docMk/>
            <pc:sldMk cId="0" sldId="279"/>
            <ac:spMk id="73" creationId="{F03CC8D0-33AF-417F-8454-1FDB6C22DD25}"/>
          </ac:spMkLst>
        </pc:spChg>
        <pc:spChg chg="add del">
          <ac:chgData name="Zeini, Mariam M." userId="fb302b2c-584f-49eb-8158-f1abad9b9c62" providerId="ADAL" clId="{784310B0-6D7C-493E-8F71-DC1F847A8856}" dt="2020-06-21T17:44:11.747" v="7" actId="26606"/>
          <ac:spMkLst>
            <pc:docMk/>
            <pc:sldMk cId="0" sldId="279"/>
            <ac:spMk id="74" creationId="{F03CC8D0-33AF-417F-8454-1FDB6C22DD25}"/>
          </ac:spMkLst>
        </pc:spChg>
        <pc:spChg chg="add del">
          <ac:chgData name="Zeini, Mariam M." userId="fb302b2c-584f-49eb-8158-f1abad9b9c62" providerId="ADAL" clId="{784310B0-6D7C-493E-8F71-DC1F847A8856}" dt="2020-06-21T17:43:49.930" v="4" actId="26606"/>
          <ac:spMkLst>
            <pc:docMk/>
            <pc:sldMk cId="0" sldId="279"/>
            <ac:spMk id="136" creationId="{BED1B64B-251E-446A-A285-6626C4EC010D}"/>
          </ac:spMkLst>
        </pc:spChg>
        <pc:spChg chg="add del">
          <ac:chgData name="Zeini, Mariam M." userId="fb302b2c-584f-49eb-8158-f1abad9b9c62" providerId="ADAL" clId="{784310B0-6D7C-493E-8F71-DC1F847A8856}" dt="2020-06-21T17:43:49.930" v="4" actId="26606"/>
          <ac:spMkLst>
            <pc:docMk/>
            <pc:sldMk cId="0" sldId="279"/>
            <ac:spMk id="146" creationId="{A27AE693-58E8-48BC-8ED0-568ABFEABB35}"/>
          </ac:spMkLst>
        </pc:spChg>
        <pc:spChg chg="mod">
          <ac:chgData name="Zeini, Mariam M." userId="fb302b2c-584f-49eb-8158-f1abad9b9c62" providerId="ADAL" clId="{784310B0-6D7C-493E-8F71-DC1F847A8856}" dt="2020-06-21T17:44:11.747" v="7" actId="26606"/>
          <ac:spMkLst>
            <pc:docMk/>
            <pc:sldMk cId="0" sldId="279"/>
            <ac:spMk id="38913" creationId="{00000000-0000-0000-0000-000000000000}"/>
          </ac:spMkLst>
        </pc:spChg>
        <pc:grpChg chg="add del">
          <ac:chgData name="Zeini, Mariam M." userId="fb302b2c-584f-49eb-8158-f1abad9b9c62" providerId="ADAL" clId="{784310B0-6D7C-493E-8F71-DC1F847A8856}" dt="2020-06-21T17:43:50.112" v="5" actId="26606"/>
          <ac:grpSpMkLst>
            <pc:docMk/>
            <pc:sldMk cId="0" sldId="279"/>
            <ac:grpSpMk id="75" creationId="{B5A08A69-9EE1-4A9E-96B6-D769D87C2F9E}"/>
          </ac:grpSpMkLst>
        </pc:grpChg>
        <pc:grpChg chg="add del">
          <ac:chgData name="Zeini, Mariam M." userId="fb302b2c-584f-49eb-8158-f1abad9b9c62" providerId="ADAL" clId="{784310B0-6D7C-493E-8F71-DC1F847A8856}" dt="2020-06-21T17:43:49.930" v="4" actId="26606"/>
          <ac:grpSpMkLst>
            <pc:docMk/>
            <pc:sldMk cId="0" sldId="279"/>
            <ac:grpSpMk id="138" creationId="{CD02B5D1-60D4-4D5B-AFD9-C986E227431B}"/>
          </ac:grpSpMkLst>
        </pc:grpChg>
        <pc:grpChg chg="add del">
          <ac:chgData name="Zeini, Mariam M." userId="fb302b2c-584f-49eb-8158-f1abad9b9c62" providerId="ADAL" clId="{784310B0-6D7C-493E-8F71-DC1F847A8856}" dt="2020-06-21T17:44:11.747" v="7" actId="26606"/>
          <ac:grpSpMkLst>
            <pc:docMk/>
            <pc:sldMk cId="0" sldId="279"/>
            <ac:grpSpMk id="38917" creationId="{B5A08A69-9EE1-4A9E-96B6-D769D87C2F9E}"/>
          </ac:grpSpMkLst>
        </pc:grpChg>
        <pc:graphicFrameChg chg="add mod modGraphic">
          <ac:chgData name="Zeini, Mariam M." userId="fb302b2c-584f-49eb-8158-f1abad9b9c62" providerId="ADAL" clId="{784310B0-6D7C-493E-8F71-DC1F847A8856}" dt="2020-06-21T17:44:11.816" v="8" actId="26606"/>
          <ac:graphicFrameMkLst>
            <pc:docMk/>
            <pc:sldMk cId="0" sldId="279"/>
            <ac:graphicFrameMk id="38915" creationId="{A93ABBC4-5819-4C8A-9950-E759269D8C3D}"/>
          </ac:graphicFrameMkLst>
        </pc:graphicFrameChg>
      </pc:sldChg>
      <pc:sldChg chg="addSp delSp modSp mod setBg">
        <pc:chgData name="Zeini, Mariam M." userId="fb302b2c-584f-49eb-8158-f1abad9b9c62" providerId="ADAL" clId="{784310B0-6D7C-493E-8F71-DC1F847A8856}" dt="2020-06-21T17:42:22.300" v="1" actId="26606"/>
        <pc:sldMkLst>
          <pc:docMk/>
          <pc:sldMk cId="3837956150" sldId="293"/>
        </pc:sldMkLst>
        <pc:spChg chg="mod">
          <ac:chgData name="Zeini, Mariam M." userId="fb302b2c-584f-49eb-8158-f1abad9b9c62" providerId="ADAL" clId="{784310B0-6D7C-493E-8F71-DC1F847A8856}" dt="2020-06-21T17:42:22.300" v="1" actId="26606"/>
          <ac:spMkLst>
            <pc:docMk/>
            <pc:sldMk cId="3837956150" sldId="293"/>
            <ac:spMk id="2" creationId="{FBABBB65-9754-4217-949B-2D1A0E33CC6D}"/>
          </ac:spMkLst>
        </pc:spChg>
        <pc:spChg chg="del">
          <ac:chgData name="Zeini, Mariam M." userId="fb302b2c-584f-49eb-8158-f1abad9b9c62" providerId="ADAL" clId="{784310B0-6D7C-493E-8F71-DC1F847A8856}" dt="2020-06-21T17:42:22.300" v="1" actId="26606"/>
          <ac:spMkLst>
            <pc:docMk/>
            <pc:sldMk cId="3837956150" sldId="293"/>
            <ac:spMk id="3" creationId="{1D2D6F7C-9F16-48F2-993D-3895FFB411D4}"/>
          </ac:spMkLst>
        </pc:spChg>
        <pc:spChg chg="add">
          <ac:chgData name="Zeini, Mariam M." userId="fb302b2c-584f-49eb-8158-f1abad9b9c62" providerId="ADAL" clId="{784310B0-6D7C-493E-8F71-DC1F847A8856}" dt="2020-06-21T17:42:22.300" v="1" actId="26606"/>
          <ac:spMkLst>
            <pc:docMk/>
            <pc:sldMk cId="3837956150" sldId="293"/>
            <ac:spMk id="9" creationId="{63336871-0118-4F6E-8DBD-20AEFC62A9AD}"/>
          </ac:spMkLst>
        </pc:spChg>
        <pc:spChg chg="add">
          <ac:chgData name="Zeini, Mariam M." userId="fb302b2c-584f-49eb-8158-f1abad9b9c62" providerId="ADAL" clId="{784310B0-6D7C-493E-8F71-DC1F847A8856}" dt="2020-06-21T17:42:22.300" v="1" actId="26606"/>
          <ac:spMkLst>
            <pc:docMk/>
            <pc:sldMk cId="3837956150" sldId="293"/>
            <ac:spMk id="11" creationId="{F03CC8D0-33AF-417F-8454-1FDB6C22DD25}"/>
          </ac:spMkLst>
        </pc:spChg>
        <pc:grpChg chg="add">
          <ac:chgData name="Zeini, Mariam M." userId="fb302b2c-584f-49eb-8158-f1abad9b9c62" providerId="ADAL" clId="{784310B0-6D7C-493E-8F71-DC1F847A8856}" dt="2020-06-21T17:42:22.300" v="1" actId="26606"/>
          <ac:grpSpMkLst>
            <pc:docMk/>
            <pc:sldMk cId="3837956150" sldId="293"/>
            <ac:grpSpMk id="13" creationId="{B5A08A69-9EE1-4A9E-96B6-D769D87C2F9E}"/>
          </ac:grpSpMkLst>
        </pc:grpChg>
        <pc:graphicFrameChg chg="add">
          <ac:chgData name="Zeini, Mariam M." userId="fb302b2c-584f-49eb-8158-f1abad9b9c62" providerId="ADAL" clId="{784310B0-6D7C-493E-8F71-DC1F847A8856}" dt="2020-06-21T17:42:22.300" v="1" actId="26606"/>
          <ac:graphicFrameMkLst>
            <pc:docMk/>
            <pc:sldMk cId="3837956150" sldId="293"/>
            <ac:graphicFrameMk id="5" creationId="{0A17C4CF-36D7-43CE-B6EC-FA4EEB20477C}"/>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0101A-1201-46BF-8404-5CCC54289173}" type="doc">
      <dgm:prSet loTypeId="urn:microsoft.com/office/officeart/2018/5/layout/IconCircle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BA04358B-4F79-4600-8E9B-E08E3BEC192E}">
      <dgm:prSet/>
      <dgm:spPr/>
      <dgm:t>
        <a:bodyPr/>
        <a:lstStyle/>
        <a:p>
          <a:pPr>
            <a:defRPr cap="all"/>
          </a:pPr>
          <a:r>
            <a:rPr lang="en-US"/>
            <a:t>Recognize common pediatric cardiac bradyarrhythmias</a:t>
          </a:r>
        </a:p>
      </dgm:t>
    </dgm:pt>
    <dgm:pt modelId="{C6E823FC-FAF5-4C7A-93AB-F0109CA906BB}" type="parTrans" cxnId="{9C6F5EA5-BB25-4A2B-A815-3BDD2D181150}">
      <dgm:prSet/>
      <dgm:spPr/>
      <dgm:t>
        <a:bodyPr/>
        <a:lstStyle/>
        <a:p>
          <a:endParaRPr lang="en-US"/>
        </a:p>
      </dgm:t>
    </dgm:pt>
    <dgm:pt modelId="{E3E634C0-6C4B-452A-94CB-FE55609F9026}" type="sibTrans" cxnId="{9C6F5EA5-BB25-4A2B-A815-3BDD2D181150}">
      <dgm:prSet/>
      <dgm:spPr/>
      <dgm:t>
        <a:bodyPr/>
        <a:lstStyle/>
        <a:p>
          <a:endParaRPr lang="en-US"/>
        </a:p>
      </dgm:t>
    </dgm:pt>
    <dgm:pt modelId="{D49CEF0A-D38C-404B-BA54-234E1915D387}">
      <dgm:prSet/>
      <dgm:spPr/>
      <dgm:t>
        <a:bodyPr/>
        <a:lstStyle/>
        <a:p>
          <a:pPr>
            <a:defRPr cap="all"/>
          </a:pPr>
          <a:r>
            <a:rPr lang="en-US"/>
            <a:t>Appreciate the clinical significance of bradycardia</a:t>
          </a:r>
        </a:p>
      </dgm:t>
    </dgm:pt>
    <dgm:pt modelId="{2E0D3501-0F66-4793-8D6D-67C351F21B6F}" type="parTrans" cxnId="{2BF566D5-1E1B-4186-B2AF-AC545D1C47C7}">
      <dgm:prSet/>
      <dgm:spPr/>
      <dgm:t>
        <a:bodyPr/>
        <a:lstStyle/>
        <a:p>
          <a:endParaRPr lang="en-US"/>
        </a:p>
      </dgm:t>
    </dgm:pt>
    <dgm:pt modelId="{12F8BF11-F0EF-47D1-89B7-5CAE39A832E5}" type="sibTrans" cxnId="{2BF566D5-1E1B-4186-B2AF-AC545D1C47C7}">
      <dgm:prSet/>
      <dgm:spPr/>
      <dgm:t>
        <a:bodyPr/>
        <a:lstStyle/>
        <a:p>
          <a:endParaRPr lang="en-US"/>
        </a:p>
      </dgm:t>
    </dgm:pt>
    <dgm:pt modelId="{3C5BC57A-98F3-46FE-B429-4E33D9F10A36}">
      <dgm:prSet/>
      <dgm:spPr/>
      <dgm:t>
        <a:bodyPr/>
        <a:lstStyle/>
        <a:p>
          <a:pPr>
            <a:defRPr cap="all"/>
          </a:pPr>
          <a:r>
            <a:rPr lang="en-US"/>
            <a:t>Initiate management of bradyarrhythmias in the inpatient setting</a:t>
          </a:r>
        </a:p>
      </dgm:t>
    </dgm:pt>
    <dgm:pt modelId="{E6D808F4-6F8B-47D9-8197-BEF112F2B10B}" type="parTrans" cxnId="{D91664E6-C745-4BE4-944E-4947306F7539}">
      <dgm:prSet/>
      <dgm:spPr/>
      <dgm:t>
        <a:bodyPr/>
        <a:lstStyle/>
        <a:p>
          <a:endParaRPr lang="en-US"/>
        </a:p>
      </dgm:t>
    </dgm:pt>
    <dgm:pt modelId="{B744BC1B-DD93-406C-8368-A3CABD385753}" type="sibTrans" cxnId="{D91664E6-C745-4BE4-944E-4947306F7539}">
      <dgm:prSet/>
      <dgm:spPr/>
      <dgm:t>
        <a:bodyPr/>
        <a:lstStyle/>
        <a:p>
          <a:endParaRPr lang="en-US"/>
        </a:p>
      </dgm:t>
    </dgm:pt>
    <dgm:pt modelId="{E91335E3-60A9-4B0A-B8D9-42B4540782A7}" type="pres">
      <dgm:prSet presAssocID="{EBC0101A-1201-46BF-8404-5CCC54289173}" presName="root" presStyleCnt="0">
        <dgm:presLayoutVars>
          <dgm:dir/>
          <dgm:resizeHandles val="exact"/>
        </dgm:presLayoutVars>
      </dgm:prSet>
      <dgm:spPr/>
    </dgm:pt>
    <dgm:pt modelId="{56AE2CA4-59F1-4BBA-A288-8F56B3BE5C3E}" type="pres">
      <dgm:prSet presAssocID="{BA04358B-4F79-4600-8E9B-E08E3BEC192E}" presName="compNode" presStyleCnt="0"/>
      <dgm:spPr/>
    </dgm:pt>
    <dgm:pt modelId="{D5D207AF-DB5F-4E29-B5BD-21F3D9CB44E4}" type="pres">
      <dgm:prSet presAssocID="{BA04358B-4F79-4600-8E9B-E08E3BEC192E}" presName="iconBgRect" presStyleLbl="bgShp" presStyleIdx="0" presStyleCnt="3"/>
      <dgm:spPr/>
    </dgm:pt>
    <dgm:pt modelId="{AAB4034C-86B5-41DB-A72E-2FE441E21FBE}" type="pres">
      <dgm:prSet presAssocID="{BA04358B-4F79-4600-8E9B-E08E3BEC192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beat"/>
        </a:ext>
      </dgm:extLst>
    </dgm:pt>
    <dgm:pt modelId="{28A20B11-DECF-4D11-A5D8-88B1341235DB}" type="pres">
      <dgm:prSet presAssocID="{BA04358B-4F79-4600-8E9B-E08E3BEC192E}" presName="spaceRect" presStyleCnt="0"/>
      <dgm:spPr/>
    </dgm:pt>
    <dgm:pt modelId="{721D5FAC-DDB8-4438-8502-71A4F7189119}" type="pres">
      <dgm:prSet presAssocID="{BA04358B-4F79-4600-8E9B-E08E3BEC192E}" presName="textRect" presStyleLbl="revTx" presStyleIdx="0" presStyleCnt="3">
        <dgm:presLayoutVars>
          <dgm:chMax val="1"/>
          <dgm:chPref val="1"/>
        </dgm:presLayoutVars>
      </dgm:prSet>
      <dgm:spPr/>
    </dgm:pt>
    <dgm:pt modelId="{DBC80B32-FFD6-4BEF-8E0E-024047EEA469}" type="pres">
      <dgm:prSet presAssocID="{E3E634C0-6C4B-452A-94CB-FE55609F9026}" presName="sibTrans" presStyleCnt="0"/>
      <dgm:spPr/>
    </dgm:pt>
    <dgm:pt modelId="{E9A979DA-7072-44E3-9743-E4756AF5E6DE}" type="pres">
      <dgm:prSet presAssocID="{D49CEF0A-D38C-404B-BA54-234E1915D387}" presName="compNode" presStyleCnt="0"/>
      <dgm:spPr/>
    </dgm:pt>
    <dgm:pt modelId="{0E73AE08-3C1A-4AE7-95A7-DCA499539709}" type="pres">
      <dgm:prSet presAssocID="{D49CEF0A-D38C-404B-BA54-234E1915D387}" presName="iconBgRect" presStyleLbl="bgShp" presStyleIdx="1" presStyleCnt="3"/>
      <dgm:spPr/>
    </dgm:pt>
    <dgm:pt modelId="{EB86DC0F-F092-48EC-81A9-F33CDBF3B446}" type="pres">
      <dgm:prSet presAssocID="{D49CEF0A-D38C-404B-BA54-234E1915D3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9DECF02C-E2B7-4886-8A5D-DBA84E3EF0FF}" type="pres">
      <dgm:prSet presAssocID="{D49CEF0A-D38C-404B-BA54-234E1915D387}" presName="spaceRect" presStyleCnt="0"/>
      <dgm:spPr/>
    </dgm:pt>
    <dgm:pt modelId="{50815903-2D7D-4D2A-90F7-AC694967D093}" type="pres">
      <dgm:prSet presAssocID="{D49CEF0A-D38C-404B-BA54-234E1915D387}" presName="textRect" presStyleLbl="revTx" presStyleIdx="1" presStyleCnt="3">
        <dgm:presLayoutVars>
          <dgm:chMax val="1"/>
          <dgm:chPref val="1"/>
        </dgm:presLayoutVars>
      </dgm:prSet>
      <dgm:spPr/>
    </dgm:pt>
    <dgm:pt modelId="{4F66847D-C5EA-4C82-981C-4D1242C0A6DD}" type="pres">
      <dgm:prSet presAssocID="{12F8BF11-F0EF-47D1-89B7-5CAE39A832E5}" presName="sibTrans" presStyleCnt="0"/>
      <dgm:spPr/>
    </dgm:pt>
    <dgm:pt modelId="{FDB5D25D-5638-4C23-81A2-7BAC03C44DB8}" type="pres">
      <dgm:prSet presAssocID="{3C5BC57A-98F3-46FE-B429-4E33D9F10A36}" presName="compNode" presStyleCnt="0"/>
      <dgm:spPr/>
    </dgm:pt>
    <dgm:pt modelId="{9724D5FD-3B8E-4D95-B392-27FAEDF0FD8C}" type="pres">
      <dgm:prSet presAssocID="{3C5BC57A-98F3-46FE-B429-4E33D9F10A36}" presName="iconBgRect" presStyleLbl="bgShp" presStyleIdx="2" presStyleCnt="3"/>
      <dgm:spPr/>
    </dgm:pt>
    <dgm:pt modelId="{FBB245F6-E1D6-4E53-BD8B-8E25BA1DC7E6}" type="pres">
      <dgm:prSet presAssocID="{3C5BC57A-98F3-46FE-B429-4E33D9F10A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804EA4D-2076-44BE-8C54-B2F94BF808E3}" type="pres">
      <dgm:prSet presAssocID="{3C5BC57A-98F3-46FE-B429-4E33D9F10A36}" presName="spaceRect" presStyleCnt="0"/>
      <dgm:spPr/>
    </dgm:pt>
    <dgm:pt modelId="{174B2BE8-D324-4782-BEF5-8F9A51C3F447}" type="pres">
      <dgm:prSet presAssocID="{3C5BC57A-98F3-46FE-B429-4E33D9F10A36}" presName="textRect" presStyleLbl="revTx" presStyleIdx="2" presStyleCnt="3">
        <dgm:presLayoutVars>
          <dgm:chMax val="1"/>
          <dgm:chPref val="1"/>
        </dgm:presLayoutVars>
      </dgm:prSet>
      <dgm:spPr/>
    </dgm:pt>
  </dgm:ptLst>
  <dgm:cxnLst>
    <dgm:cxn modelId="{367D1016-5314-4AEA-A0F4-B45E5B611847}" type="presOf" srcId="{D49CEF0A-D38C-404B-BA54-234E1915D387}" destId="{50815903-2D7D-4D2A-90F7-AC694967D093}" srcOrd="0" destOrd="0" presId="urn:microsoft.com/office/officeart/2018/5/layout/IconCircleLabelList"/>
    <dgm:cxn modelId="{6D1BA41B-6410-4953-B6A4-6598C20C28A0}" type="presOf" srcId="{3C5BC57A-98F3-46FE-B429-4E33D9F10A36}" destId="{174B2BE8-D324-4782-BEF5-8F9A51C3F447}" srcOrd="0" destOrd="0" presId="urn:microsoft.com/office/officeart/2018/5/layout/IconCircleLabelList"/>
    <dgm:cxn modelId="{637D729B-AF8C-4F5A-A165-D2A7C78E7D39}" type="presOf" srcId="{BA04358B-4F79-4600-8E9B-E08E3BEC192E}" destId="{721D5FAC-DDB8-4438-8502-71A4F7189119}" srcOrd="0" destOrd="0" presId="urn:microsoft.com/office/officeart/2018/5/layout/IconCircleLabelList"/>
    <dgm:cxn modelId="{9C6F5EA5-BB25-4A2B-A815-3BDD2D181150}" srcId="{EBC0101A-1201-46BF-8404-5CCC54289173}" destId="{BA04358B-4F79-4600-8E9B-E08E3BEC192E}" srcOrd="0" destOrd="0" parTransId="{C6E823FC-FAF5-4C7A-93AB-F0109CA906BB}" sibTransId="{E3E634C0-6C4B-452A-94CB-FE55609F9026}"/>
    <dgm:cxn modelId="{203863D1-E433-4523-8417-5C298B2C67DC}" type="presOf" srcId="{EBC0101A-1201-46BF-8404-5CCC54289173}" destId="{E91335E3-60A9-4B0A-B8D9-42B4540782A7}" srcOrd="0" destOrd="0" presId="urn:microsoft.com/office/officeart/2018/5/layout/IconCircleLabelList"/>
    <dgm:cxn modelId="{2BF566D5-1E1B-4186-B2AF-AC545D1C47C7}" srcId="{EBC0101A-1201-46BF-8404-5CCC54289173}" destId="{D49CEF0A-D38C-404B-BA54-234E1915D387}" srcOrd="1" destOrd="0" parTransId="{2E0D3501-0F66-4793-8D6D-67C351F21B6F}" sibTransId="{12F8BF11-F0EF-47D1-89B7-5CAE39A832E5}"/>
    <dgm:cxn modelId="{D91664E6-C745-4BE4-944E-4947306F7539}" srcId="{EBC0101A-1201-46BF-8404-5CCC54289173}" destId="{3C5BC57A-98F3-46FE-B429-4E33D9F10A36}" srcOrd="2" destOrd="0" parTransId="{E6D808F4-6F8B-47D9-8197-BEF112F2B10B}" sibTransId="{B744BC1B-DD93-406C-8368-A3CABD385753}"/>
    <dgm:cxn modelId="{6E007E0A-C547-4C3A-B2DF-AFB79D92719F}" type="presParOf" srcId="{E91335E3-60A9-4B0A-B8D9-42B4540782A7}" destId="{56AE2CA4-59F1-4BBA-A288-8F56B3BE5C3E}" srcOrd="0" destOrd="0" presId="urn:microsoft.com/office/officeart/2018/5/layout/IconCircleLabelList"/>
    <dgm:cxn modelId="{95ACEFBE-C129-4791-B1E5-87F07990CC4A}" type="presParOf" srcId="{56AE2CA4-59F1-4BBA-A288-8F56B3BE5C3E}" destId="{D5D207AF-DB5F-4E29-B5BD-21F3D9CB44E4}" srcOrd="0" destOrd="0" presId="urn:microsoft.com/office/officeart/2018/5/layout/IconCircleLabelList"/>
    <dgm:cxn modelId="{55149E0C-B937-4C93-AE08-D36090717D8F}" type="presParOf" srcId="{56AE2CA4-59F1-4BBA-A288-8F56B3BE5C3E}" destId="{AAB4034C-86B5-41DB-A72E-2FE441E21FBE}" srcOrd="1" destOrd="0" presId="urn:microsoft.com/office/officeart/2018/5/layout/IconCircleLabelList"/>
    <dgm:cxn modelId="{0EC71775-1747-4855-8F19-70FFAFDDBE4C}" type="presParOf" srcId="{56AE2CA4-59F1-4BBA-A288-8F56B3BE5C3E}" destId="{28A20B11-DECF-4D11-A5D8-88B1341235DB}" srcOrd="2" destOrd="0" presId="urn:microsoft.com/office/officeart/2018/5/layout/IconCircleLabelList"/>
    <dgm:cxn modelId="{AC4D5F92-BEA1-491E-953E-3B8CDB840599}" type="presParOf" srcId="{56AE2CA4-59F1-4BBA-A288-8F56B3BE5C3E}" destId="{721D5FAC-DDB8-4438-8502-71A4F7189119}" srcOrd="3" destOrd="0" presId="urn:microsoft.com/office/officeart/2018/5/layout/IconCircleLabelList"/>
    <dgm:cxn modelId="{E4D88313-815F-48C6-8755-9E6344F91FAE}" type="presParOf" srcId="{E91335E3-60A9-4B0A-B8D9-42B4540782A7}" destId="{DBC80B32-FFD6-4BEF-8E0E-024047EEA469}" srcOrd="1" destOrd="0" presId="urn:microsoft.com/office/officeart/2018/5/layout/IconCircleLabelList"/>
    <dgm:cxn modelId="{FC447C97-5A5D-46A6-8E77-5F76E4735AF2}" type="presParOf" srcId="{E91335E3-60A9-4B0A-B8D9-42B4540782A7}" destId="{E9A979DA-7072-44E3-9743-E4756AF5E6DE}" srcOrd="2" destOrd="0" presId="urn:microsoft.com/office/officeart/2018/5/layout/IconCircleLabelList"/>
    <dgm:cxn modelId="{601A6015-C71A-463A-8B79-00E813AF2C27}" type="presParOf" srcId="{E9A979DA-7072-44E3-9743-E4756AF5E6DE}" destId="{0E73AE08-3C1A-4AE7-95A7-DCA499539709}" srcOrd="0" destOrd="0" presId="urn:microsoft.com/office/officeart/2018/5/layout/IconCircleLabelList"/>
    <dgm:cxn modelId="{4FE99B73-36BC-4DCB-B0F4-826124F71AA1}" type="presParOf" srcId="{E9A979DA-7072-44E3-9743-E4756AF5E6DE}" destId="{EB86DC0F-F092-48EC-81A9-F33CDBF3B446}" srcOrd="1" destOrd="0" presId="urn:microsoft.com/office/officeart/2018/5/layout/IconCircleLabelList"/>
    <dgm:cxn modelId="{55CB2C3C-B417-44A0-BFF3-8CE28E93794C}" type="presParOf" srcId="{E9A979DA-7072-44E3-9743-E4756AF5E6DE}" destId="{9DECF02C-E2B7-4886-8A5D-DBA84E3EF0FF}" srcOrd="2" destOrd="0" presId="urn:microsoft.com/office/officeart/2018/5/layout/IconCircleLabelList"/>
    <dgm:cxn modelId="{836BFF69-013C-484E-ABE0-1864D9AC25CC}" type="presParOf" srcId="{E9A979DA-7072-44E3-9743-E4756AF5E6DE}" destId="{50815903-2D7D-4D2A-90F7-AC694967D093}" srcOrd="3" destOrd="0" presId="urn:microsoft.com/office/officeart/2018/5/layout/IconCircleLabelList"/>
    <dgm:cxn modelId="{FC36D446-D0C6-4DC5-8CC3-879D3EC7D998}" type="presParOf" srcId="{E91335E3-60A9-4B0A-B8D9-42B4540782A7}" destId="{4F66847D-C5EA-4C82-981C-4D1242C0A6DD}" srcOrd="3" destOrd="0" presId="urn:microsoft.com/office/officeart/2018/5/layout/IconCircleLabelList"/>
    <dgm:cxn modelId="{C2D8E1A8-B4BD-4D17-8BB4-188D643A81CE}" type="presParOf" srcId="{E91335E3-60A9-4B0A-B8D9-42B4540782A7}" destId="{FDB5D25D-5638-4C23-81A2-7BAC03C44DB8}" srcOrd="4" destOrd="0" presId="urn:microsoft.com/office/officeart/2018/5/layout/IconCircleLabelList"/>
    <dgm:cxn modelId="{158FB59F-7733-4C0D-88B9-FF17F71674A2}" type="presParOf" srcId="{FDB5D25D-5638-4C23-81A2-7BAC03C44DB8}" destId="{9724D5FD-3B8E-4D95-B392-27FAEDF0FD8C}" srcOrd="0" destOrd="0" presId="urn:microsoft.com/office/officeart/2018/5/layout/IconCircleLabelList"/>
    <dgm:cxn modelId="{91DE639E-D113-4CE0-B241-A70290BDCC0D}" type="presParOf" srcId="{FDB5D25D-5638-4C23-81A2-7BAC03C44DB8}" destId="{FBB245F6-E1D6-4E53-BD8B-8E25BA1DC7E6}" srcOrd="1" destOrd="0" presId="urn:microsoft.com/office/officeart/2018/5/layout/IconCircleLabelList"/>
    <dgm:cxn modelId="{6E3490FD-9800-4AD5-A847-F9F9C8A75F7C}" type="presParOf" srcId="{FDB5D25D-5638-4C23-81A2-7BAC03C44DB8}" destId="{3804EA4D-2076-44BE-8C54-B2F94BF808E3}" srcOrd="2" destOrd="0" presId="urn:microsoft.com/office/officeart/2018/5/layout/IconCircleLabelList"/>
    <dgm:cxn modelId="{8AD8D461-B3B6-4145-B248-6AB6DC8C0C8B}" type="presParOf" srcId="{FDB5D25D-5638-4C23-81A2-7BAC03C44DB8}" destId="{174B2BE8-D324-4782-BEF5-8F9A51C3F44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C7D5E-8A4F-4403-8D98-1F7B3F8A67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0ADF3BE-3C64-4FA2-8E46-350DA580CA0D}">
      <dgm:prSet/>
      <dgm:spPr/>
      <dgm:t>
        <a:bodyPr/>
        <a:lstStyle/>
        <a:p>
          <a:r>
            <a:rPr lang="en-US"/>
            <a:t>Sinus bradycardia from decreased metabolic demand during sleep </a:t>
          </a:r>
        </a:p>
      </dgm:t>
    </dgm:pt>
    <dgm:pt modelId="{F4EDEF69-C28D-480B-963B-335AE16D7AB9}" type="parTrans" cxnId="{AA4D5033-F94C-4FB1-9D02-2A6D7784EB94}">
      <dgm:prSet/>
      <dgm:spPr/>
      <dgm:t>
        <a:bodyPr/>
        <a:lstStyle/>
        <a:p>
          <a:endParaRPr lang="en-US"/>
        </a:p>
      </dgm:t>
    </dgm:pt>
    <dgm:pt modelId="{CC999BBF-49FF-4E34-8887-63BE3AD077CC}" type="sibTrans" cxnId="{AA4D5033-F94C-4FB1-9D02-2A6D7784EB94}">
      <dgm:prSet/>
      <dgm:spPr/>
      <dgm:t>
        <a:bodyPr/>
        <a:lstStyle/>
        <a:p>
          <a:endParaRPr lang="en-US"/>
        </a:p>
      </dgm:t>
    </dgm:pt>
    <dgm:pt modelId="{55AAE73C-447A-4728-A970-E9D61FB29CCC}">
      <dgm:prSet/>
      <dgm:spPr/>
      <dgm:t>
        <a:bodyPr/>
        <a:lstStyle/>
        <a:p>
          <a:r>
            <a:rPr lang="en-US"/>
            <a:t>Sinus bradycardia due to athletic conditioning </a:t>
          </a:r>
        </a:p>
      </dgm:t>
    </dgm:pt>
    <dgm:pt modelId="{C246A408-42A9-41E8-AC03-E08F44345F83}" type="parTrans" cxnId="{057672BF-F8FB-4AC9-9DA6-FCF163B29876}">
      <dgm:prSet/>
      <dgm:spPr/>
      <dgm:t>
        <a:bodyPr/>
        <a:lstStyle/>
        <a:p>
          <a:endParaRPr lang="en-US"/>
        </a:p>
      </dgm:t>
    </dgm:pt>
    <dgm:pt modelId="{EC1E90C5-3B28-4A49-A7F1-496B84FA347A}" type="sibTrans" cxnId="{057672BF-F8FB-4AC9-9DA6-FCF163B29876}">
      <dgm:prSet/>
      <dgm:spPr/>
      <dgm:t>
        <a:bodyPr/>
        <a:lstStyle/>
        <a:p>
          <a:endParaRPr lang="en-US"/>
        </a:p>
      </dgm:t>
    </dgm:pt>
    <dgm:pt modelId="{805EA0B7-5285-4D27-9063-858860C32533}">
      <dgm:prSet/>
      <dgm:spPr/>
      <dgm:t>
        <a:bodyPr/>
        <a:lstStyle/>
        <a:p>
          <a:r>
            <a:rPr lang="en-US"/>
            <a:t>Medications (ex. Narcotic analgesics) </a:t>
          </a:r>
        </a:p>
      </dgm:t>
    </dgm:pt>
    <dgm:pt modelId="{97BD27D8-68D6-42D3-9390-C1E86CAA0C70}" type="parTrans" cxnId="{E7D7983E-C96B-4892-8CD2-D8369F3A84A8}">
      <dgm:prSet/>
      <dgm:spPr/>
      <dgm:t>
        <a:bodyPr/>
        <a:lstStyle/>
        <a:p>
          <a:endParaRPr lang="en-US"/>
        </a:p>
      </dgm:t>
    </dgm:pt>
    <dgm:pt modelId="{1E6D1159-EA47-4AF0-BD6F-944A8F73F961}" type="sibTrans" cxnId="{E7D7983E-C96B-4892-8CD2-D8369F3A84A8}">
      <dgm:prSet/>
      <dgm:spPr/>
      <dgm:t>
        <a:bodyPr/>
        <a:lstStyle/>
        <a:p>
          <a:endParaRPr lang="en-US"/>
        </a:p>
      </dgm:t>
    </dgm:pt>
    <dgm:pt modelId="{70670B2A-D5FE-44D1-BD7A-3481262ABCBB}">
      <dgm:prSet/>
      <dgm:spPr/>
      <dgm:t>
        <a:bodyPr/>
        <a:lstStyle/>
        <a:p>
          <a:r>
            <a:rPr lang="en-US"/>
            <a:t>Underlying heart block (1</a:t>
          </a:r>
          <a:r>
            <a:rPr lang="en-US" baseline="30000"/>
            <a:t>st</a:t>
          </a:r>
          <a:r>
            <a:rPr lang="en-US"/>
            <a:t> degree and Mobits Type 2 second degree) </a:t>
          </a:r>
        </a:p>
      </dgm:t>
    </dgm:pt>
    <dgm:pt modelId="{81A4F3D6-AD44-479E-AC30-5602467C3F8D}" type="parTrans" cxnId="{8A46F23F-8D2D-4530-9411-ADAB10D38148}">
      <dgm:prSet/>
      <dgm:spPr/>
      <dgm:t>
        <a:bodyPr/>
        <a:lstStyle/>
        <a:p>
          <a:endParaRPr lang="en-US"/>
        </a:p>
      </dgm:t>
    </dgm:pt>
    <dgm:pt modelId="{6DDAA168-6775-4A54-A461-BDFD5767959F}" type="sibTrans" cxnId="{8A46F23F-8D2D-4530-9411-ADAB10D38148}">
      <dgm:prSet/>
      <dgm:spPr/>
      <dgm:t>
        <a:bodyPr/>
        <a:lstStyle/>
        <a:p>
          <a:endParaRPr lang="en-US"/>
        </a:p>
      </dgm:t>
    </dgm:pt>
    <dgm:pt modelId="{3A6BA09D-902A-411A-9C20-212B998F904E}">
      <dgm:prSet/>
      <dgm:spPr/>
      <dgm:t>
        <a:bodyPr/>
        <a:lstStyle/>
        <a:p>
          <a:r>
            <a:rPr lang="en-US"/>
            <a:t>Rheumatic heart disease leading to PR prolongation (1</a:t>
          </a:r>
          <a:r>
            <a:rPr lang="en-US" baseline="30000"/>
            <a:t>st</a:t>
          </a:r>
          <a:r>
            <a:rPr lang="en-US"/>
            <a:t> degree block) </a:t>
          </a:r>
        </a:p>
      </dgm:t>
    </dgm:pt>
    <dgm:pt modelId="{507F3C79-2DE7-4271-B55A-F2835006B6E5}" type="parTrans" cxnId="{786F7216-EEE6-4D5F-8FD4-52B68DF1F11C}">
      <dgm:prSet/>
      <dgm:spPr/>
      <dgm:t>
        <a:bodyPr/>
        <a:lstStyle/>
        <a:p>
          <a:endParaRPr lang="en-US"/>
        </a:p>
      </dgm:t>
    </dgm:pt>
    <dgm:pt modelId="{007FEF78-ED6D-4121-8DFE-8F88DE8E5AC8}" type="sibTrans" cxnId="{786F7216-EEE6-4D5F-8FD4-52B68DF1F11C}">
      <dgm:prSet/>
      <dgm:spPr/>
      <dgm:t>
        <a:bodyPr/>
        <a:lstStyle/>
        <a:p>
          <a:endParaRPr lang="en-US"/>
        </a:p>
      </dgm:t>
    </dgm:pt>
    <dgm:pt modelId="{DFBE0235-57B5-467B-AFEC-B4EBA9749D8E}" type="pres">
      <dgm:prSet presAssocID="{9DFC7D5E-8A4F-4403-8D98-1F7B3F8A6714}" presName="linear" presStyleCnt="0">
        <dgm:presLayoutVars>
          <dgm:animLvl val="lvl"/>
          <dgm:resizeHandles val="exact"/>
        </dgm:presLayoutVars>
      </dgm:prSet>
      <dgm:spPr/>
    </dgm:pt>
    <dgm:pt modelId="{3DCCEFF2-9CAF-4139-B7B2-309169743718}" type="pres">
      <dgm:prSet presAssocID="{90ADF3BE-3C64-4FA2-8E46-350DA580CA0D}" presName="parentText" presStyleLbl="node1" presStyleIdx="0" presStyleCnt="5">
        <dgm:presLayoutVars>
          <dgm:chMax val="0"/>
          <dgm:bulletEnabled val="1"/>
        </dgm:presLayoutVars>
      </dgm:prSet>
      <dgm:spPr/>
    </dgm:pt>
    <dgm:pt modelId="{E3B5AAAF-4EA8-4BAA-A149-202A932D00E1}" type="pres">
      <dgm:prSet presAssocID="{CC999BBF-49FF-4E34-8887-63BE3AD077CC}" presName="spacer" presStyleCnt="0"/>
      <dgm:spPr/>
    </dgm:pt>
    <dgm:pt modelId="{6AF8549E-AE54-4A1D-A1AB-E4005A572343}" type="pres">
      <dgm:prSet presAssocID="{55AAE73C-447A-4728-A970-E9D61FB29CCC}" presName="parentText" presStyleLbl="node1" presStyleIdx="1" presStyleCnt="5">
        <dgm:presLayoutVars>
          <dgm:chMax val="0"/>
          <dgm:bulletEnabled val="1"/>
        </dgm:presLayoutVars>
      </dgm:prSet>
      <dgm:spPr/>
    </dgm:pt>
    <dgm:pt modelId="{36D53FA0-C240-4A59-92A6-AB6B50FA4501}" type="pres">
      <dgm:prSet presAssocID="{EC1E90C5-3B28-4A49-A7F1-496B84FA347A}" presName="spacer" presStyleCnt="0"/>
      <dgm:spPr/>
    </dgm:pt>
    <dgm:pt modelId="{BB9BFAF7-8799-4285-BBBE-197C18DCA442}" type="pres">
      <dgm:prSet presAssocID="{805EA0B7-5285-4D27-9063-858860C32533}" presName="parentText" presStyleLbl="node1" presStyleIdx="2" presStyleCnt="5">
        <dgm:presLayoutVars>
          <dgm:chMax val="0"/>
          <dgm:bulletEnabled val="1"/>
        </dgm:presLayoutVars>
      </dgm:prSet>
      <dgm:spPr/>
    </dgm:pt>
    <dgm:pt modelId="{A4AB4C94-7B25-4E81-B977-0B3FD73F9C11}" type="pres">
      <dgm:prSet presAssocID="{1E6D1159-EA47-4AF0-BD6F-944A8F73F961}" presName="spacer" presStyleCnt="0"/>
      <dgm:spPr/>
    </dgm:pt>
    <dgm:pt modelId="{ADD215B5-2F01-4895-8143-3F71E293517A}" type="pres">
      <dgm:prSet presAssocID="{70670B2A-D5FE-44D1-BD7A-3481262ABCBB}" presName="parentText" presStyleLbl="node1" presStyleIdx="3" presStyleCnt="5">
        <dgm:presLayoutVars>
          <dgm:chMax val="0"/>
          <dgm:bulletEnabled val="1"/>
        </dgm:presLayoutVars>
      </dgm:prSet>
      <dgm:spPr/>
    </dgm:pt>
    <dgm:pt modelId="{EB3961B8-7E9B-4CE4-9683-969A382E76BD}" type="pres">
      <dgm:prSet presAssocID="{6DDAA168-6775-4A54-A461-BDFD5767959F}" presName="spacer" presStyleCnt="0"/>
      <dgm:spPr/>
    </dgm:pt>
    <dgm:pt modelId="{F383BB76-C9FD-4109-ADCE-4F6AF273F163}" type="pres">
      <dgm:prSet presAssocID="{3A6BA09D-902A-411A-9C20-212B998F904E}" presName="parentText" presStyleLbl="node1" presStyleIdx="4" presStyleCnt="5">
        <dgm:presLayoutVars>
          <dgm:chMax val="0"/>
          <dgm:bulletEnabled val="1"/>
        </dgm:presLayoutVars>
      </dgm:prSet>
      <dgm:spPr/>
    </dgm:pt>
  </dgm:ptLst>
  <dgm:cxnLst>
    <dgm:cxn modelId="{786F7216-EEE6-4D5F-8FD4-52B68DF1F11C}" srcId="{9DFC7D5E-8A4F-4403-8D98-1F7B3F8A6714}" destId="{3A6BA09D-902A-411A-9C20-212B998F904E}" srcOrd="4" destOrd="0" parTransId="{507F3C79-2DE7-4271-B55A-F2835006B6E5}" sibTransId="{007FEF78-ED6D-4121-8DFE-8F88DE8E5AC8}"/>
    <dgm:cxn modelId="{AA4D5033-F94C-4FB1-9D02-2A6D7784EB94}" srcId="{9DFC7D5E-8A4F-4403-8D98-1F7B3F8A6714}" destId="{90ADF3BE-3C64-4FA2-8E46-350DA580CA0D}" srcOrd="0" destOrd="0" parTransId="{F4EDEF69-C28D-480B-963B-335AE16D7AB9}" sibTransId="{CC999BBF-49FF-4E34-8887-63BE3AD077CC}"/>
    <dgm:cxn modelId="{E7D7983E-C96B-4892-8CD2-D8369F3A84A8}" srcId="{9DFC7D5E-8A4F-4403-8D98-1F7B3F8A6714}" destId="{805EA0B7-5285-4D27-9063-858860C32533}" srcOrd="2" destOrd="0" parTransId="{97BD27D8-68D6-42D3-9390-C1E86CAA0C70}" sibTransId="{1E6D1159-EA47-4AF0-BD6F-944A8F73F961}"/>
    <dgm:cxn modelId="{8A46F23F-8D2D-4530-9411-ADAB10D38148}" srcId="{9DFC7D5E-8A4F-4403-8D98-1F7B3F8A6714}" destId="{70670B2A-D5FE-44D1-BD7A-3481262ABCBB}" srcOrd="3" destOrd="0" parTransId="{81A4F3D6-AD44-479E-AC30-5602467C3F8D}" sibTransId="{6DDAA168-6775-4A54-A461-BDFD5767959F}"/>
    <dgm:cxn modelId="{6F9ABE47-B827-47FB-A84A-3CFE4E736405}" type="presOf" srcId="{90ADF3BE-3C64-4FA2-8E46-350DA580CA0D}" destId="{3DCCEFF2-9CAF-4139-B7B2-309169743718}" srcOrd="0" destOrd="0" presId="urn:microsoft.com/office/officeart/2005/8/layout/vList2"/>
    <dgm:cxn modelId="{6145B46B-B15F-45A4-A2F8-7C92D64515C3}" type="presOf" srcId="{9DFC7D5E-8A4F-4403-8D98-1F7B3F8A6714}" destId="{DFBE0235-57B5-467B-AFEC-B4EBA9749D8E}" srcOrd="0" destOrd="0" presId="urn:microsoft.com/office/officeart/2005/8/layout/vList2"/>
    <dgm:cxn modelId="{3471918B-9F02-49B4-B43F-14612D5C4E22}" type="presOf" srcId="{805EA0B7-5285-4D27-9063-858860C32533}" destId="{BB9BFAF7-8799-4285-BBBE-197C18DCA442}" srcOrd="0" destOrd="0" presId="urn:microsoft.com/office/officeart/2005/8/layout/vList2"/>
    <dgm:cxn modelId="{63028290-BF4F-42E4-9590-6D83B8D55727}" type="presOf" srcId="{70670B2A-D5FE-44D1-BD7A-3481262ABCBB}" destId="{ADD215B5-2F01-4895-8143-3F71E293517A}" srcOrd="0" destOrd="0" presId="urn:microsoft.com/office/officeart/2005/8/layout/vList2"/>
    <dgm:cxn modelId="{D23FE99B-1BF5-4E04-8284-E722740F4683}" type="presOf" srcId="{3A6BA09D-902A-411A-9C20-212B998F904E}" destId="{F383BB76-C9FD-4109-ADCE-4F6AF273F163}" srcOrd="0" destOrd="0" presId="urn:microsoft.com/office/officeart/2005/8/layout/vList2"/>
    <dgm:cxn modelId="{E35A81A4-C044-4A52-9767-8AF487B66C7D}" type="presOf" srcId="{55AAE73C-447A-4728-A970-E9D61FB29CCC}" destId="{6AF8549E-AE54-4A1D-A1AB-E4005A572343}" srcOrd="0" destOrd="0" presId="urn:microsoft.com/office/officeart/2005/8/layout/vList2"/>
    <dgm:cxn modelId="{057672BF-F8FB-4AC9-9DA6-FCF163B29876}" srcId="{9DFC7D5E-8A4F-4403-8D98-1F7B3F8A6714}" destId="{55AAE73C-447A-4728-A970-E9D61FB29CCC}" srcOrd="1" destOrd="0" parTransId="{C246A408-42A9-41E8-AC03-E08F44345F83}" sibTransId="{EC1E90C5-3B28-4A49-A7F1-496B84FA347A}"/>
    <dgm:cxn modelId="{8FA81305-3F87-4529-922F-0F50761C9261}" type="presParOf" srcId="{DFBE0235-57B5-467B-AFEC-B4EBA9749D8E}" destId="{3DCCEFF2-9CAF-4139-B7B2-309169743718}" srcOrd="0" destOrd="0" presId="urn:microsoft.com/office/officeart/2005/8/layout/vList2"/>
    <dgm:cxn modelId="{22EE1FDE-4E00-48AE-BA92-43FE50D1882B}" type="presParOf" srcId="{DFBE0235-57B5-467B-AFEC-B4EBA9749D8E}" destId="{E3B5AAAF-4EA8-4BAA-A149-202A932D00E1}" srcOrd="1" destOrd="0" presId="urn:microsoft.com/office/officeart/2005/8/layout/vList2"/>
    <dgm:cxn modelId="{5A3715ED-AB84-43C5-99D4-1A6112FF340C}" type="presParOf" srcId="{DFBE0235-57B5-467B-AFEC-B4EBA9749D8E}" destId="{6AF8549E-AE54-4A1D-A1AB-E4005A572343}" srcOrd="2" destOrd="0" presId="urn:microsoft.com/office/officeart/2005/8/layout/vList2"/>
    <dgm:cxn modelId="{0345116C-5A45-41AC-809B-46A670F3F1F3}" type="presParOf" srcId="{DFBE0235-57B5-467B-AFEC-B4EBA9749D8E}" destId="{36D53FA0-C240-4A59-92A6-AB6B50FA4501}" srcOrd="3" destOrd="0" presId="urn:microsoft.com/office/officeart/2005/8/layout/vList2"/>
    <dgm:cxn modelId="{935D250D-66D7-4FE8-A8C5-4C1AA9981958}" type="presParOf" srcId="{DFBE0235-57B5-467B-AFEC-B4EBA9749D8E}" destId="{BB9BFAF7-8799-4285-BBBE-197C18DCA442}" srcOrd="4" destOrd="0" presId="urn:microsoft.com/office/officeart/2005/8/layout/vList2"/>
    <dgm:cxn modelId="{AE4A6104-D4FA-4E94-8C5A-BCBFF4B8FA79}" type="presParOf" srcId="{DFBE0235-57B5-467B-AFEC-B4EBA9749D8E}" destId="{A4AB4C94-7B25-4E81-B977-0B3FD73F9C11}" srcOrd="5" destOrd="0" presId="urn:microsoft.com/office/officeart/2005/8/layout/vList2"/>
    <dgm:cxn modelId="{DA6F691B-1B99-4570-8319-05488CD56168}" type="presParOf" srcId="{DFBE0235-57B5-467B-AFEC-B4EBA9749D8E}" destId="{ADD215B5-2F01-4895-8143-3F71E293517A}" srcOrd="6" destOrd="0" presId="urn:microsoft.com/office/officeart/2005/8/layout/vList2"/>
    <dgm:cxn modelId="{F5B4C445-F818-4A31-918A-EAE340074287}" type="presParOf" srcId="{DFBE0235-57B5-467B-AFEC-B4EBA9749D8E}" destId="{EB3961B8-7E9B-4CE4-9683-969A382E76BD}" srcOrd="7" destOrd="0" presId="urn:microsoft.com/office/officeart/2005/8/layout/vList2"/>
    <dgm:cxn modelId="{2425FC49-A93C-4D55-BC97-24185C9481FB}" type="presParOf" srcId="{DFBE0235-57B5-467B-AFEC-B4EBA9749D8E}" destId="{F383BB76-C9FD-4109-ADCE-4F6AF273F16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EE0584-FFA9-4B82-8970-79B8E3C0507E}"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755B588-AE44-423E-AA52-124634851178}">
      <dgm:prSet/>
      <dgm:spPr/>
      <dgm:t>
        <a:bodyPr/>
        <a:lstStyle/>
        <a:p>
          <a:r>
            <a:rPr lang="en-US"/>
            <a:t>Can be a physiologic consequence of decreased metabolic demand (ie: while sleeping) or increased stroke volume (ie: athletes)</a:t>
          </a:r>
        </a:p>
      </dgm:t>
    </dgm:pt>
    <dgm:pt modelId="{E846640B-4434-41D2-A838-D88230F60642}" type="parTrans" cxnId="{5E8FE1E4-AAB7-4970-8C4B-1FBA19B31D90}">
      <dgm:prSet/>
      <dgm:spPr/>
      <dgm:t>
        <a:bodyPr/>
        <a:lstStyle/>
        <a:p>
          <a:endParaRPr lang="en-US"/>
        </a:p>
      </dgm:t>
    </dgm:pt>
    <dgm:pt modelId="{37399468-C8BB-401C-BEC1-340CB349F5B8}" type="sibTrans" cxnId="{5E8FE1E4-AAB7-4970-8C4B-1FBA19B31D90}">
      <dgm:prSet/>
      <dgm:spPr/>
      <dgm:t>
        <a:bodyPr/>
        <a:lstStyle/>
        <a:p>
          <a:endParaRPr lang="en-US"/>
        </a:p>
      </dgm:t>
    </dgm:pt>
    <dgm:pt modelId="{3718147B-5F2C-4A23-B0FD-F71B38FBBEA6}">
      <dgm:prSet/>
      <dgm:spPr/>
      <dgm:t>
        <a:bodyPr/>
        <a:lstStyle/>
        <a:p>
          <a:r>
            <a:rPr lang="en-US"/>
            <a:t>Other potential causes include:</a:t>
          </a:r>
        </a:p>
      </dgm:t>
    </dgm:pt>
    <dgm:pt modelId="{8D98B5AC-BAEB-4E82-BE9C-246B1CDF55CE}" type="parTrans" cxnId="{FA9C54BC-31E1-43CA-8D7D-48AA55890AA3}">
      <dgm:prSet/>
      <dgm:spPr/>
      <dgm:t>
        <a:bodyPr/>
        <a:lstStyle/>
        <a:p>
          <a:endParaRPr lang="en-US"/>
        </a:p>
      </dgm:t>
    </dgm:pt>
    <dgm:pt modelId="{94E86772-FAAB-4A9D-B0E3-DCCBC9E31A1A}" type="sibTrans" cxnId="{FA9C54BC-31E1-43CA-8D7D-48AA55890AA3}">
      <dgm:prSet/>
      <dgm:spPr/>
      <dgm:t>
        <a:bodyPr/>
        <a:lstStyle/>
        <a:p>
          <a:endParaRPr lang="en-US"/>
        </a:p>
      </dgm:t>
    </dgm:pt>
    <dgm:pt modelId="{BEB610B9-BF65-4993-B3C6-10F7E3CBF34A}">
      <dgm:prSet/>
      <dgm:spPr/>
      <dgm:t>
        <a:bodyPr/>
        <a:lstStyle/>
        <a:p>
          <a:r>
            <a:rPr lang="en-US"/>
            <a:t>Endocrine: hypothyroidism, hypoglycemia</a:t>
          </a:r>
        </a:p>
      </dgm:t>
    </dgm:pt>
    <dgm:pt modelId="{B0FFF361-8697-4DA2-9F85-0AEF6781E366}" type="parTrans" cxnId="{B818AEFA-F15A-4AF8-89F7-42C082428996}">
      <dgm:prSet/>
      <dgm:spPr/>
      <dgm:t>
        <a:bodyPr/>
        <a:lstStyle/>
        <a:p>
          <a:endParaRPr lang="en-US"/>
        </a:p>
      </dgm:t>
    </dgm:pt>
    <dgm:pt modelId="{2B6287F6-B191-4AEE-9DFE-7AAB969D2FF3}" type="sibTrans" cxnId="{B818AEFA-F15A-4AF8-89F7-42C082428996}">
      <dgm:prSet/>
      <dgm:spPr/>
      <dgm:t>
        <a:bodyPr/>
        <a:lstStyle/>
        <a:p>
          <a:endParaRPr lang="en-US"/>
        </a:p>
      </dgm:t>
    </dgm:pt>
    <dgm:pt modelId="{6C451548-85C5-4793-8788-22C249C907CA}">
      <dgm:prSet/>
      <dgm:spPr/>
      <dgm:t>
        <a:bodyPr/>
        <a:lstStyle/>
        <a:p>
          <a:r>
            <a:rPr lang="en-US"/>
            <a:t>Neurologic: seizures or head trauma causing increased vagal tone; ↑ICP </a:t>
          </a:r>
        </a:p>
      </dgm:t>
    </dgm:pt>
    <dgm:pt modelId="{3481B416-E63F-4D69-BC9B-AE3F05436E49}" type="parTrans" cxnId="{80CE3B19-6EBB-490E-8AFA-5CCAC288C319}">
      <dgm:prSet/>
      <dgm:spPr/>
      <dgm:t>
        <a:bodyPr/>
        <a:lstStyle/>
        <a:p>
          <a:endParaRPr lang="en-US"/>
        </a:p>
      </dgm:t>
    </dgm:pt>
    <dgm:pt modelId="{F38FCA64-8847-4E8A-B26A-7DF2CA877BE5}" type="sibTrans" cxnId="{80CE3B19-6EBB-490E-8AFA-5CCAC288C319}">
      <dgm:prSet/>
      <dgm:spPr/>
      <dgm:t>
        <a:bodyPr/>
        <a:lstStyle/>
        <a:p>
          <a:endParaRPr lang="en-US"/>
        </a:p>
      </dgm:t>
    </dgm:pt>
    <dgm:pt modelId="{A4534353-2F36-437C-9A3C-75E0E201F643}">
      <dgm:prSet/>
      <dgm:spPr/>
      <dgm:t>
        <a:bodyPr/>
        <a:lstStyle/>
        <a:p>
          <a:r>
            <a:rPr lang="en-US"/>
            <a:t>Ingestion: Beta-blockers, Ca</a:t>
          </a:r>
          <a:r>
            <a:rPr lang="en-US" baseline="30000"/>
            <a:t>++</a:t>
          </a:r>
          <a:r>
            <a:rPr lang="en-US"/>
            <a:t> channel blockers, digoxin, antiarrhythmics</a:t>
          </a:r>
        </a:p>
      </dgm:t>
    </dgm:pt>
    <dgm:pt modelId="{BB7CDA21-E64B-4B4A-8DFD-3F58E70C3CFF}" type="parTrans" cxnId="{14AAD5FB-B8BC-4E4A-A296-6AC832B50C0A}">
      <dgm:prSet/>
      <dgm:spPr/>
      <dgm:t>
        <a:bodyPr/>
        <a:lstStyle/>
        <a:p>
          <a:endParaRPr lang="en-US"/>
        </a:p>
      </dgm:t>
    </dgm:pt>
    <dgm:pt modelId="{070CDE10-594C-4284-84DF-47042BC3983E}" type="sibTrans" cxnId="{14AAD5FB-B8BC-4E4A-A296-6AC832B50C0A}">
      <dgm:prSet/>
      <dgm:spPr/>
      <dgm:t>
        <a:bodyPr/>
        <a:lstStyle/>
        <a:p>
          <a:endParaRPr lang="en-US"/>
        </a:p>
      </dgm:t>
    </dgm:pt>
    <dgm:pt modelId="{6B990AAA-E6DE-48EE-A7D8-2838DAC65510}">
      <dgm:prSet/>
      <dgm:spPr/>
      <dgm:t>
        <a:bodyPr/>
        <a:lstStyle/>
        <a:p>
          <a:r>
            <a:rPr lang="en-US"/>
            <a:t>Hypothermia</a:t>
          </a:r>
        </a:p>
      </dgm:t>
    </dgm:pt>
    <dgm:pt modelId="{3BF8A1D6-99D2-4AB7-88E2-4A90479EFA9D}" type="parTrans" cxnId="{639AE665-1027-4327-AA81-4B16D3C74C32}">
      <dgm:prSet/>
      <dgm:spPr/>
      <dgm:t>
        <a:bodyPr/>
        <a:lstStyle/>
        <a:p>
          <a:endParaRPr lang="en-US"/>
        </a:p>
      </dgm:t>
    </dgm:pt>
    <dgm:pt modelId="{06B407D9-A685-46E4-B39C-4EEF2F9A809B}" type="sibTrans" cxnId="{639AE665-1027-4327-AA81-4B16D3C74C32}">
      <dgm:prSet/>
      <dgm:spPr/>
      <dgm:t>
        <a:bodyPr/>
        <a:lstStyle/>
        <a:p>
          <a:endParaRPr lang="en-US"/>
        </a:p>
      </dgm:t>
    </dgm:pt>
    <dgm:pt modelId="{8330CF66-81C6-4B35-8F49-06F530C0DE23}">
      <dgm:prSet/>
      <dgm:spPr/>
      <dgm:t>
        <a:bodyPr/>
        <a:lstStyle/>
        <a:p>
          <a:r>
            <a:rPr lang="en-US"/>
            <a:t>Infectious: Sepsis </a:t>
          </a:r>
        </a:p>
      </dgm:t>
    </dgm:pt>
    <dgm:pt modelId="{2843DB08-9CB1-4B7D-AADC-6BC765DF22C8}" type="parTrans" cxnId="{498969E7-A9B9-43C7-A609-7DC6122E10FD}">
      <dgm:prSet/>
      <dgm:spPr/>
      <dgm:t>
        <a:bodyPr/>
        <a:lstStyle/>
        <a:p>
          <a:endParaRPr lang="en-US"/>
        </a:p>
      </dgm:t>
    </dgm:pt>
    <dgm:pt modelId="{5973A069-E657-4717-BEAF-966293362A79}" type="sibTrans" cxnId="{498969E7-A9B9-43C7-A609-7DC6122E10FD}">
      <dgm:prSet/>
      <dgm:spPr/>
      <dgm:t>
        <a:bodyPr/>
        <a:lstStyle/>
        <a:p>
          <a:endParaRPr lang="en-US"/>
        </a:p>
      </dgm:t>
    </dgm:pt>
    <dgm:pt modelId="{D74D0147-6FC0-45D8-9E56-0BAE328EE3D1}">
      <dgm:prSet/>
      <dgm:spPr/>
      <dgm:t>
        <a:bodyPr/>
        <a:lstStyle/>
        <a:p>
          <a:r>
            <a:rPr lang="en-US"/>
            <a:t>Sinus bradycardia is rarely primarily cardiac in pediatrics.</a:t>
          </a:r>
        </a:p>
      </dgm:t>
    </dgm:pt>
    <dgm:pt modelId="{B12EF6F3-494E-4ED4-9DB8-BB8CE50DD6F9}" type="parTrans" cxnId="{A9F6B8F0-8DF8-42C1-BAA5-711EE184F662}">
      <dgm:prSet/>
      <dgm:spPr/>
      <dgm:t>
        <a:bodyPr/>
        <a:lstStyle/>
        <a:p>
          <a:endParaRPr lang="en-US"/>
        </a:p>
      </dgm:t>
    </dgm:pt>
    <dgm:pt modelId="{54B2799B-2349-48D8-9A93-75485F470D58}" type="sibTrans" cxnId="{A9F6B8F0-8DF8-42C1-BAA5-711EE184F662}">
      <dgm:prSet/>
      <dgm:spPr/>
      <dgm:t>
        <a:bodyPr/>
        <a:lstStyle/>
        <a:p>
          <a:endParaRPr lang="en-US"/>
        </a:p>
      </dgm:t>
    </dgm:pt>
    <dgm:pt modelId="{4AEA64C0-7D81-4DDC-A585-54C363B5AE14}" type="pres">
      <dgm:prSet presAssocID="{32EE0584-FFA9-4B82-8970-79B8E3C0507E}" presName="Name0" presStyleCnt="0">
        <dgm:presLayoutVars>
          <dgm:dir/>
          <dgm:animLvl val="lvl"/>
          <dgm:resizeHandles val="exact"/>
        </dgm:presLayoutVars>
      </dgm:prSet>
      <dgm:spPr/>
    </dgm:pt>
    <dgm:pt modelId="{88B9BBFC-AD3A-4273-BFAC-907B269A544F}" type="pres">
      <dgm:prSet presAssocID="{D74D0147-6FC0-45D8-9E56-0BAE328EE3D1}" presName="boxAndChildren" presStyleCnt="0"/>
      <dgm:spPr/>
    </dgm:pt>
    <dgm:pt modelId="{7EEDA3A8-1310-4480-9178-C9B7CA74DAFE}" type="pres">
      <dgm:prSet presAssocID="{D74D0147-6FC0-45D8-9E56-0BAE328EE3D1}" presName="parentTextBox" presStyleLbl="node1" presStyleIdx="0" presStyleCnt="3"/>
      <dgm:spPr/>
    </dgm:pt>
    <dgm:pt modelId="{C3DAFD9B-5604-4455-A27E-7355DAB2B298}" type="pres">
      <dgm:prSet presAssocID="{94E86772-FAAB-4A9D-B0E3-DCCBC9E31A1A}" presName="sp" presStyleCnt="0"/>
      <dgm:spPr/>
    </dgm:pt>
    <dgm:pt modelId="{F476FFAA-0AE0-41FF-913C-7FD1420A50BF}" type="pres">
      <dgm:prSet presAssocID="{3718147B-5F2C-4A23-B0FD-F71B38FBBEA6}" presName="arrowAndChildren" presStyleCnt="0"/>
      <dgm:spPr/>
    </dgm:pt>
    <dgm:pt modelId="{080BBEE0-3311-4D64-AC9E-7BC43D3DD9AB}" type="pres">
      <dgm:prSet presAssocID="{3718147B-5F2C-4A23-B0FD-F71B38FBBEA6}" presName="parentTextArrow" presStyleLbl="node1" presStyleIdx="0" presStyleCnt="3"/>
      <dgm:spPr/>
    </dgm:pt>
    <dgm:pt modelId="{5256F739-4CF3-40A2-916C-AC5A88B148DB}" type="pres">
      <dgm:prSet presAssocID="{3718147B-5F2C-4A23-B0FD-F71B38FBBEA6}" presName="arrow" presStyleLbl="node1" presStyleIdx="1" presStyleCnt="3"/>
      <dgm:spPr/>
    </dgm:pt>
    <dgm:pt modelId="{44B748E5-3A06-4DA4-BEF6-D0010C47FB7F}" type="pres">
      <dgm:prSet presAssocID="{3718147B-5F2C-4A23-B0FD-F71B38FBBEA6}" presName="descendantArrow" presStyleCnt="0"/>
      <dgm:spPr/>
    </dgm:pt>
    <dgm:pt modelId="{EC16F168-6E69-40DE-8EF1-067380930893}" type="pres">
      <dgm:prSet presAssocID="{BEB610B9-BF65-4993-B3C6-10F7E3CBF34A}" presName="childTextArrow" presStyleLbl="fgAccFollowNode1" presStyleIdx="0" presStyleCnt="5">
        <dgm:presLayoutVars>
          <dgm:bulletEnabled val="1"/>
        </dgm:presLayoutVars>
      </dgm:prSet>
      <dgm:spPr/>
    </dgm:pt>
    <dgm:pt modelId="{EF6AC8D9-BCEB-4376-A512-C77EB2E44017}" type="pres">
      <dgm:prSet presAssocID="{6C451548-85C5-4793-8788-22C249C907CA}" presName="childTextArrow" presStyleLbl="fgAccFollowNode1" presStyleIdx="1" presStyleCnt="5">
        <dgm:presLayoutVars>
          <dgm:bulletEnabled val="1"/>
        </dgm:presLayoutVars>
      </dgm:prSet>
      <dgm:spPr/>
    </dgm:pt>
    <dgm:pt modelId="{6E0BFC99-0BD6-400D-8FAC-BBD02A467E6E}" type="pres">
      <dgm:prSet presAssocID="{A4534353-2F36-437C-9A3C-75E0E201F643}" presName="childTextArrow" presStyleLbl="fgAccFollowNode1" presStyleIdx="2" presStyleCnt="5">
        <dgm:presLayoutVars>
          <dgm:bulletEnabled val="1"/>
        </dgm:presLayoutVars>
      </dgm:prSet>
      <dgm:spPr/>
    </dgm:pt>
    <dgm:pt modelId="{EA58EAF3-72E0-4DFD-9328-1E9AA52C96FA}" type="pres">
      <dgm:prSet presAssocID="{6B990AAA-E6DE-48EE-A7D8-2838DAC65510}" presName="childTextArrow" presStyleLbl="fgAccFollowNode1" presStyleIdx="3" presStyleCnt="5">
        <dgm:presLayoutVars>
          <dgm:bulletEnabled val="1"/>
        </dgm:presLayoutVars>
      </dgm:prSet>
      <dgm:spPr/>
    </dgm:pt>
    <dgm:pt modelId="{FB8F9C58-1E44-4D7B-8A44-1D5348E1D254}" type="pres">
      <dgm:prSet presAssocID="{8330CF66-81C6-4B35-8F49-06F530C0DE23}" presName="childTextArrow" presStyleLbl="fgAccFollowNode1" presStyleIdx="4" presStyleCnt="5">
        <dgm:presLayoutVars>
          <dgm:bulletEnabled val="1"/>
        </dgm:presLayoutVars>
      </dgm:prSet>
      <dgm:spPr/>
    </dgm:pt>
    <dgm:pt modelId="{05186A4A-EC57-4175-AA8E-50F6548B145C}" type="pres">
      <dgm:prSet presAssocID="{37399468-C8BB-401C-BEC1-340CB349F5B8}" presName="sp" presStyleCnt="0"/>
      <dgm:spPr/>
    </dgm:pt>
    <dgm:pt modelId="{9AC3DD14-F621-4D6E-84CC-EB071373A461}" type="pres">
      <dgm:prSet presAssocID="{C755B588-AE44-423E-AA52-124634851178}" presName="arrowAndChildren" presStyleCnt="0"/>
      <dgm:spPr/>
    </dgm:pt>
    <dgm:pt modelId="{AF00332C-9D31-4718-BD3B-3D6BA7198ED6}" type="pres">
      <dgm:prSet presAssocID="{C755B588-AE44-423E-AA52-124634851178}" presName="parentTextArrow" presStyleLbl="node1" presStyleIdx="2" presStyleCnt="3"/>
      <dgm:spPr/>
    </dgm:pt>
  </dgm:ptLst>
  <dgm:cxnLst>
    <dgm:cxn modelId="{80CE3B19-6EBB-490E-8AFA-5CCAC288C319}" srcId="{3718147B-5F2C-4A23-B0FD-F71B38FBBEA6}" destId="{6C451548-85C5-4793-8788-22C249C907CA}" srcOrd="1" destOrd="0" parTransId="{3481B416-E63F-4D69-BC9B-AE3F05436E49}" sibTransId="{F38FCA64-8847-4E8A-B26A-7DF2CA877BE5}"/>
    <dgm:cxn modelId="{E7001428-8EAC-463C-822B-1CA1DFC7942B}" type="presOf" srcId="{C755B588-AE44-423E-AA52-124634851178}" destId="{AF00332C-9D31-4718-BD3B-3D6BA7198ED6}" srcOrd="0" destOrd="0" presId="urn:microsoft.com/office/officeart/2005/8/layout/process4"/>
    <dgm:cxn modelId="{60274A40-9D5F-45C7-B081-4DEC539C1404}" type="presOf" srcId="{6B990AAA-E6DE-48EE-A7D8-2838DAC65510}" destId="{EA58EAF3-72E0-4DFD-9328-1E9AA52C96FA}" srcOrd="0" destOrd="0" presId="urn:microsoft.com/office/officeart/2005/8/layout/process4"/>
    <dgm:cxn modelId="{639AE665-1027-4327-AA81-4B16D3C74C32}" srcId="{3718147B-5F2C-4A23-B0FD-F71B38FBBEA6}" destId="{6B990AAA-E6DE-48EE-A7D8-2838DAC65510}" srcOrd="3" destOrd="0" parTransId="{3BF8A1D6-99D2-4AB7-88E2-4A90479EFA9D}" sibTransId="{06B407D9-A685-46E4-B39C-4EEF2F9A809B}"/>
    <dgm:cxn modelId="{FDA7806D-A2B7-47B4-965B-F9EBBCF3134B}" type="presOf" srcId="{32EE0584-FFA9-4B82-8970-79B8E3C0507E}" destId="{4AEA64C0-7D81-4DDC-A585-54C363B5AE14}" srcOrd="0" destOrd="0" presId="urn:microsoft.com/office/officeart/2005/8/layout/process4"/>
    <dgm:cxn modelId="{5D29CD54-1672-49D5-839C-17B123ABBF54}" type="presOf" srcId="{3718147B-5F2C-4A23-B0FD-F71B38FBBEA6}" destId="{5256F739-4CF3-40A2-916C-AC5A88B148DB}" srcOrd="1" destOrd="0" presId="urn:microsoft.com/office/officeart/2005/8/layout/process4"/>
    <dgm:cxn modelId="{C324F27C-2907-42F1-B7D4-19619E68CA93}" type="presOf" srcId="{8330CF66-81C6-4B35-8F49-06F530C0DE23}" destId="{FB8F9C58-1E44-4D7B-8A44-1D5348E1D254}" srcOrd="0" destOrd="0" presId="urn:microsoft.com/office/officeart/2005/8/layout/process4"/>
    <dgm:cxn modelId="{82910987-F5E9-4536-9113-E9BFAF07DFCE}" type="presOf" srcId="{BEB610B9-BF65-4993-B3C6-10F7E3CBF34A}" destId="{EC16F168-6E69-40DE-8EF1-067380930893}" srcOrd="0" destOrd="0" presId="urn:microsoft.com/office/officeart/2005/8/layout/process4"/>
    <dgm:cxn modelId="{EAE88E8E-E9DD-4925-8F69-0B3AA38C5FDA}" type="presOf" srcId="{6C451548-85C5-4793-8788-22C249C907CA}" destId="{EF6AC8D9-BCEB-4376-A512-C77EB2E44017}" srcOrd="0" destOrd="0" presId="urn:microsoft.com/office/officeart/2005/8/layout/process4"/>
    <dgm:cxn modelId="{FA9C54BC-31E1-43CA-8D7D-48AA55890AA3}" srcId="{32EE0584-FFA9-4B82-8970-79B8E3C0507E}" destId="{3718147B-5F2C-4A23-B0FD-F71B38FBBEA6}" srcOrd="1" destOrd="0" parTransId="{8D98B5AC-BAEB-4E82-BE9C-246B1CDF55CE}" sibTransId="{94E86772-FAAB-4A9D-B0E3-DCCBC9E31A1A}"/>
    <dgm:cxn modelId="{52388CC0-5196-48C5-8A97-94ED39B751CD}" type="presOf" srcId="{A4534353-2F36-437C-9A3C-75E0E201F643}" destId="{6E0BFC99-0BD6-400D-8FAC-BBD02A467E6E}" srcOrd="0" destOrd="0" presId="urn:microsoft.com/office/officeart/2005/8/layout/process4"/>
    <dgm:cxn modelId="{5E8FE1E4-AAB7-4970-8C4B-1FBA19B31D90}" srcId="{32EE0584-FFA9-4B82-8970-79B8E3C0507E}" destId="{C755B588-AE44-423E-AA52-124634851178}" srcOrd="0" destOrd="0" parTransId="{E846640B-4434-41D2-A838-D88230F60642}" sibTransId="{37399468-C8BB-401C-BEC1-340CB349F5B8}"/>
    <dgm:cxn modelId="{498969E7-A9B9-43C7-A609-7DC6122E10FD}" srcId="{3718147B-5F2C-4A23-B0FD-F71B38FBBEA6}" destId="{8330CF66-81C6-4B35-8F49-06F530C0DE23}" srcOrd="4" destOrd="0" parTransId="{2843DB08-9CB1-4B7D-AADC-6BC765DF22C8}" sibTransId="{5973A069-E657-4717-BEAF-966293362A79}"/>
    <dgm:cxn modelId="{A9F6B8F0-8DF8-42C1-BAA5-711EE184F662}" srcId="{32EE0584-FFA9-4B82-8970-79B8E3C0507E}" destId="{D74D0147-6FC0-45D8-9E56-0BAE328EE3D1}" srcOrd="2" destOrd="0" parTransId="{B12EF6F3-494E-4ED4-9DB8-BB8CE50DD6F9}" sibTransId="{54B2799B-2349-48D8-9A93-75485F470D58}"/>
    <dgm:cxn modelId="{BF98D8F1-D51F-4439-95DB-5DA5F42FB61C}" type="presOf" srcId="{D74D0147-6FC0-45D8-9E56-0BAE328EE3D1}" destId="{7EEDA3A8-1310-4480-9178-C9B7CA74DAFE}" srcOrd="0" destOrd="0" presId="urn:microsoft.com/office/officeart/2005/8/layout/process4"/>
    <dgm:cxn modelId="{10C692FA-E4E6-41CB-BA27-D690410B1B37}" type="presOf" srcId="{3718147B-5F2C-4A23-B0FD-F71B38FBBEA6}" destId="{080BBEE0-3311-4D64-AC9E-7BC43D3DD9AB}" srcOrd="0" destOrd="0" presId="urn:microsoft.com/office/officeart/2005/8/layout/process4"/>
    <dgm:cxn modelId="{B818AEFA-F15A-4AF8-89F7-42C082428996}" srcId="{3718147B-5F2C-4A23-B0FD-F71B38FBBEA6}" destId="{BEB610B9-BF65-4993-B3C6-10F7E3CBF34A}" srcOrd="0" destOrd="0" parTransId="{B0FFF361-8697-4DA2-9F85-0AEF6781E366}" sibTransId="{2B6287F6-B191-4AEE-9DFE-7AAB969D2FF3}"/>
    <dgm:cxn modelId="{14AAD5FB-B8BC-4E4A-A296-6AC832B50C0A}" srcId="{3718147B-5F2C-4A23-B0FD-F71B38FBBEA6}" destId="{A4534353-2F36-437C-9A3C-75E0E201F643}" srcOrd="2" destOrd="0" parTransId="{BB7CDA21-E64B-4B4A-8DFD-3F58E70C3CFF}" sibTransId="{070CDE10-594C-4284-84DF-47042BC3983E}"/>
    <dgm:cxn modelId="{7AED0DE5-9539-41C2-9C3A-253488DDDE20}" type="presParOf" srcId="{4AEA64C0-7D81-4DDC-A585-54C363B5AE14}" destId="{88B9BBFC-AD3A-4273-BFAC-907B269A544F}" srcOrd="0" destOrd="0" presId="urn:microsoft.com/office/officeart/2005/8/layout/process4"/>
    <dgm:cxn modelId="{C5DB7606-6BD5-4715-BE0F-53336CC09401}" type="presParOf" srcId="{88B9BBFC-AD3A-4273-BFAC-907B269A544F}" destId="{7EEDA3A8-1310-4480-9178-C9B7CA74DAFE}" srcOrd="0" destOrd="0" presId="urn:microsoft.com/office/officeart/2005/8/layout/process4"/>
    <dgm:cxn modelId="{2AA733D6-29B7-4EE9-BDE2-56A92A88E36B}" type="presParOf" srcId="{4AEA64C0-7D81-4DDC-A585-54C363B5AE14}" destId="{C3DAFD9B-5604-4455-A27E-7355DAB2B298}" srcOrd="1" destOrd="0" presId="urn:microsoft.com/office/officeart/2005/8/layout/process4"/>
    <dgm:cxn modelId="{DB9A950E-299C-481D-94D6-DB383277B712}" type="presParOf" srcId="{4AEA64C0-7D81-4DDC-A585-54C363B5AE14}" destId="{F476FFAA-0AE0-41FF-913C-7FD1420A50BF}" srcOrd="2" destOrd="0" presId="urn:microsoft.com/office/officeart/2005/8/layout/process4"/>
    <dgm:cxn modelId="{E21E875A-A902-48DC-9D0B-EAE10C7262B3}" type="presParOf" srcId="{F476FFAA-0AE0-41FF-913C-7FD1420A50BF}" destId="{080BBEE0-3311-4D64-AC9E-7BC43D3DD9AB}" srcOrd="0" destOrd="0" presId="urn:microsoft.com/office/officeart/2005/8/layout/process4"/>
    <dgm:cxn modelId="{9096FA64-8495-442E-AEA8-44C8521C165F}" type="presParOf" srcId="{F476FFAA-0AE0-41FF-913C-7FD1420A50BF}" destId="{5256F739-4CF3-40A2-916C-AC5A88B148DB}" srcOrd="1" destOrd="0" presId="urn:microsoft.com/office/officeart/2005/8/layout/process4"/>
    <dgm:cxn modelId="{467C6205-EAE6-4E81-8874-9AEDBA1112B5}" type="presParOf" srcId="{F476FFAA-0AE0-41FF-913C-7FD1420A50BF}" destId="{44B748E5-3A06-4DA4-BEF6-D0010C47FB7F}" srcOrd="2" destOrd="0" presId="urn:microsoft.com/office/officeart/2005/8/layout/process4"/>
    <dgm:cxn modelId="{E7F0D085-2AB0-469D-A16B-C57C3C43D2B7}" type="presParOf" srcId="{44B748E5-3A06-4DA4-BEF6-D0010C47FB7F}" destId="{EC16F168-6E69-40DE-8EF1-067380930893}" srcOrd="0" destOrd="0" presId="urn:microsoft.com/office/officeart/2005/8/layout/process4"/>
    <dgm:cxn modelId="{A0B98AE1-9907-429A-9FBC-9F3D089F55E3}" type="presParOf" srcId="{44B748E5-3A06-4DA4-BEF6-D0010C47FB7F}" destId="{EF6AC8D9-BCEB-4376-A512-C77EB2E44017}" srcOrd="1" destOrd="0" presId="urn:microsoft.com/office/officeart/2005/8/layout/process4"/>
    <dgm:cxn modelId="{355B6A8D-B705-47B1-9A40-F7BFCA5F76C4}" type="presParOf" srcId="{44B748E5-3A06-4DA4-BEF6-D0010C47FB7F}" destId="{6E0BFC99-0BD6-400D-8FAC-BBD02A467E6E}" srcOrd="2" destOrd="0" presId="urn:microsoft.com/office/officeart/2005/8/layout/process4"/>
    <dgm:cxn modelId="{4DFFB6EE-8E85-4AE2-90B4-07052238DBE1}" type="presParOf" srcId="{44B748E5-3A06-4DA4-BEF6-D0010C47FB7F}" destId="{EA58EAF3-72E0-4DFD-9328-1E9AA52C96FA}" srcOrd="3" destOrd="0" presId="urn:microsoft.com/office/officeart/2005/8/layout/process4"/>
    <dgm:cxn modelId="{E7C5FA27-CED2-4F48-BD6E-E14AA4314FD9}" type="presParOf" srcId="{44B748E5-3A06-4DA4-BEF6-D0010C47FB7F}" destId="{FB8F9C58-1E44-4D7B-8A44-1D5348E1D254}" srcOrd="4" destOrd="0" presId="urn:microsoft.com/office/officeart/2005/8/layout/process4"/>
    <dgm:cxn modelId="{C90B8995-8166-479D-BD5C-0243941E6B49}" type="presParOf" srcId="{4AEA64C0-7D81-4DDC-A585-54C363B5AE14}" destId="{05186A4A-EC57-4175-AA8E-50F6548B145C}" srcOrd="3" destOrd="0" presId="urn:microsoft.com/office/officeart/2005/8/layout/process4"/>
    <dgm:cxn modelId="{DE785C9A-2911-40D2-B33B-C33257C6F9EC}" type="presParOf" srcId="{4AEA64C0-7D81-4DDC-A585-54C363B5AE14}" destId="{9AC3DD14-F621-4D6E-84CC-EB071373A461}" srcOrd="4" destOrd="0" presId="urn:microsoft.com/office/officeart/2005/8/layout/process4"/>
    <dgm:cxn modelId="{7DB8FCDA-BF13-4302-B492-F869E98A9F42}" type="presParOf" srcId="{9AC3DD14-F621-4D6E-84CC-EB071373A461}" destId="{AF00332C-9D31-4718-BD3B-3D6BA7198ED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DCED70-605D-489D-9469-E0CC61693B5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605C964-C5A5-46D2-B6C6-BA8541C0A2B0}">
      <dgm:prSet/>
      <dgm:spPr/>
      <dgm:t>
        <a:bodyPr/>
        <a:lstStyle/>
        <a:p>
          <a:r>
            <a:rPr lang="en-US"/>
            <a:t>When evaluating a patient with a bradyarrhythmia, the first step is always to address clinical/hemodynamic stability: airway, breathing, circulation. Further management is guided by the PALS Pediatric Bradycardia Algorithm.</a:t>
          </a:r>
        </a:p>
      </dgm:t>
    </dgm:pt>
    <dgm:pt modelId="{03A29458-855A-48ED-ADD5-F08F2F3A931B}" type="parTrans" cxnId="{E1DB369A-22E6-4A69-88CF-E2D0832C60B5}">
      <dgm:prSet/>
      <dgm:spPr/>
      <dgm:t>
        <a:bodyPr/>
        <a:lstStyle/>
        <a:p>
          <a:endParaRPr lang="en-US"/>
        </a:p>
      </dgm:t>
    </dgm:pt>
    <dgm:pt modelId="{425B5F65-8ABD-4AF2-8686-1D3970E2C8C1}" type="sibTrans" cxnId="{E1DB369A-22E6-4A69-88CF-E2D0832C60B5}">
      <dgm:prSet/>
      <dgm:spPr/>
      <dgm:t>
        <a:bodyPr/>
        <a:lstStyle/>
        <a:p>
          <a:endParaRPr lang="en-US"/>
        </a:p>
      </dgm:t>
    </dgm:pt>
    <dgm:pt modelId="{B3CA989B-89E7-4C66-94CD-511720DCDD78}">
      <dgm:prSet/>
      <dgm:spPr/>
      <dgm:t>
        <a:bodyPr/>
        <a:lstStyle/>
        <a:p>
          <a:r>
            <a:rPr lang="en-US"/>
            <a:t>Sinus bradycardia is rarely due to primary cardiac pathology in children – reversible causes should be sought and addressed.</a:t>
          </a:r>
        </a:p>
      </dgm:t>
    </dgm:pt>
    <dgm:pt modelId="{D81775B6-8120-487D-A5FD-529B545A3D92}" type="parTrans" cxnId="{719CD592-E282-49B1-B8E4-3CB510587C0E}">
      <dgm:prSet/>
      <dgm:spPr/>
      <dgm:t>
        <a:bodyPr/>
        <a:lstStyle/>
        <a:p>
          <a:endParaRPr lang="en-US"/>
        </a:p>
      </dgm:t>
    </dgm:pt>
    <dgm:pt modelId="{4F5F2C6F-6B1B-459C-826F-5751E1562C85}" type="sibTrans" cxnId="{719CD592-E282-49B1-B8E4-3CB510587C0E}">
      <dgm:prSet/>
      <dgm:spPr/>
      <dgm:t>
        <a:bodyPr/>
        <a:lstStyle/>
        <a:p>
          <a:endParaRPr lang="en-US"/>
        </a:p>
      </dgm:t>
    </dgm:pt>
    <dgm:pt modelId="{E563C699-7B88-4317-A58B-3FBC6C6E1AFF}">
      <dgm:prSet/>
      <dgm:spPr/>
      <dgm:t>
        <a:bodyPr/>
        <a:lstStyle/>
        <a:p>
          <a:r>
            <a:rPr lang="en-US"/>
            <a:t>Atrial, junctional, and idioventricular escape rhythms are the result of subsidiary pacemakers initiating depolarization in the event of sinus node failure.</a:t>
          </a:r>
        </a:p>
      </dgm:t>
    </dgm:pt>
    <dgm:pt modelId="{60909E73-33BF-492D-8D19-E94628B36255}" type="parTrans" cxnId="{0D4D2A1A-61F5-4A15-BC52-82BC87ACF9F7}">
      <dgm:prSet/>
      <dgm:spPr/>
      <dgm:t>
        <a:bodyPr/>
        <a:lstStyle/>
        <a:p>
          <a:endParaRPr lang="en-US"/>
        </a:p>
      </dgm:t>
    </dgm:pt>
    <dgm:pt modelId="{3EE13FDD-CB1F-4F55-95F4-31625D6848A6}" type="sibTrans" cxnId="{0D4D2A1A-61F5-4A15-BC52-82BC87ACF9F7}">
      <dgm:prSet/>
      <dgm:spPr/>
      <dgm:t>
        <a:bodyPr/>
        <a:lstStyle/>
        <a:p>
          <a:endParaRPr lang="en-US"/>
        </a:p>
      </dgm:t>
    </dgm:pt>
    <dgm:pt modelId="{5E598673-7F1A-427E-B2E5-7762E250FF6E}">
      <dgm:prSet/>
      <dgm:spPr/>
      <dgm:t>
        <a:bodyPr/>
        <a:lstStyle/>
        <a:p>
          <a:r>
            <a:rPr lang="en-US"/>
            <a:t>1</a:t>
          </a:r>
          <a:r>
            <a:rPr lang="en-US" baseline="30000"/>
            <a:t>st</a:t>
          </a:r>
          <a:r>
            <a:rPr lang="en-US"/>
            <a:t>, 2</a:t>
          </a:r>
          <a:r>
            <a:rPr lang="en-US" baseline="30000"/>
            <a:t>nd</a:t>
          </a:r>
          <a:r>
            <a:rPr lang="en-US"/>
            <a:t>, and 3</a:t>
          </a:r>
          <a:r>
            <a:rPr lang="en-US" baseline="30000"/>
            <a:t>rd</a:t>
          </a:r>
          <a:r>
            <a:rPr lang="en-US"/>
            <a:t> degree AV blocks vary in etiology and clinical significance. 1</a:t>
          </a:r>
          <a:r>
            <a:rPr lang="en-US" baseline="30000"/>
            <a:t>st</a:t>
          </a:r>
          <a:r>
            <a:rPr lang="en-US"/>
            <a:t> degree and 2</a:t>
          </a:r>
          <a:r>
            <a:rPr lang="en-US" baseline="30000"/>
            <a:t>nd</a:t>
          </a:r>
          <a:r>
            <a:rPr lang="en-US"/>
            <a:t> degree Mobitz Type I are often minimally symptomatic and even self-resolving. 2</a:t>
          </a:r>
          <a:r>
            <a:rPr lang="en-US" baseline="30000"/>
            <a:t>nd</a:t>
          </a:r>
          <a:r>
            <a:rPr lang="en-US"/>
            <a:t> degree Mobitz Type II is more symptomatic, can progress to 3</a:t>
          </a:r>
          <a:r>
            <a:rPr lang="en-US" baseline="30000"/>
            <a:t>rd</a:t>
          </a:r>
          <a:r>
            <a:rPr lang="en-US"/>
            <a:t> degree, and may require pacemaker. 3</a:t>
          </a:r>
          <a:r>
            <a:rPr lang="en-US" baseline="30000"/>
            <a:t>rd</a:t>
          </a:r>
          <a:r>
            <a:rPr lang="en-US"/>
            <a:t> degree is the most symptomatic, and usually requires pacemaker.</a:t>
          </a:r>
        </a:p>
      </dgm:t>
    </dgm:pt>
    <dgm:pt modelId="{B3059ECC-1904-464E-86EB-BF181752A072}" type="parTrans" cxnId="{8A908C3F-4CC1-48ED-A0C5-0B8BD4CAD918}">
      <dgm:prSet/>
      <dgm:spPr/>
      <dgm:t>
        <a:bodyPr/>
        <a:lstStyle/>
        <a:p>
          <a:endParaRPr lang="en-US"/>
        </a:p>
      </dgm:t>
    </dgm:pt>
    <dgm:pt modelId="{1B0EA7C2-EBF0-4A08-AB95-47E4DE6F14BA}" type="sibTrans" cxnId="{8A908C3F-4CC1-48ED-A0C5-0B8BD4CAD918}">
      <dgm:prSet/>
      <dgm:spPr/>
      <dgm:t>
        <a:bodyPr/>
        <a:lstStyle/>
        <a:p>
          <a:endParaRPr lang="en-US"/>
        </a:p>
      </dgm:t>
    </dgm:pt>
    <dgm:pt modelId="{BBCD8510-45A4-4DE0-AD70-71E3244C165E}" type="pres">
      <dgm:prSet presAssocID="{B9DCED70-605D-489D-9469-E0CC61693B57}" presName="root" presStyleCnt="0">
        <dgm:presLayoutVars>
          <dgm:dir/>
          <dgm:resizeHandles val="exact"/>
        </dgm:presLayoutVars>
      </dgm:prSet>
      <dgm:spPr/>
    </dgm:pt>
    <dgm:pt modelId="{8E741950-C682-4870-B80A-5FE0579968DD}" type="pres">
      <dgm:prSet presAssocID="{C605C964-C5A5-46D2-B6C6-BA8541C0A2B0}" presName="compNode" presStyleCnt="0"/>
      <dgm:spPr/>
    </dgm:pt>
    <dgm:pt modelId="{51A18E18-4A7C-410C-A773-EA57FF5F4A47}" type="pres">
      <dgm:prSet presAssocID="{C605C964-C5A5-46D2-B6C6-BA8541C0A2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rgan"/>
        </a:ext>
      </dgm:extLst>
    </dgm:pt>
    <dgm:pt modelId="{CB9E02DE-E339-4EA6-B0B9-A5F444773DDC}" type="pres">
      <dgm:prSet presAssocID="{C605C964-C5A5-46D2-B6C6-BA8541C0A2B0}" presName="spaceRect" presStyleCnt="0"/>
      <dgm:spPr/>
    </dgm:pt>
    <dgm:pt modelId="{FC105946-A902-485E-A7CF-A2D86A81D879}" type="pres">
      <dgm:prSet presAssocID="{C605C964-C5A5-46D2-B6C6-BA8541C0A2B0}" presName="textRect" presStyleLbl="revTx" presStyleIdx="0" presStyleCnt="4">
        <dgm:presLayoutVars>
          <dgm:chMax val="1"/>
          <dgm:chPref val="1"/>
        </dgm:presLayoutVars>
      </dgm:prSet>
      <dgm:spPr/>
    </dgm:pt>
    <dgm:pt modelId="{0893CBF1-2228-4B8F-9693-87D3DAB04AB8}" type="pres">
      <dgm:prSet presAssocID="{425B5F65-8ABD-4AF2-8686-1D3970E2C8C1}" presName="sibTrans" presStyleCnt="0"/>
      <dgm:spPr/>
    </dgm:pt>
    <dgm:pt modelId="{1C5079A9-00AF-4FCD-9901-00F447E74148}" type="pres">
      <dgm:prSet presAssocID="{B3CA989B-89E7-4C66-94CD-511720DCDD78}" presName="compNode" presStyleCnt="0"/>
      <dgm:spPr/>
    </dgm:pt>
    <dgm:pt modelId="{B9F091A7-7DF4-4BAA-8DB0-A1DF0535BF88}" type="pres">
      <dgm:prSet presAssocID="{B3CA989B-89E7-4C66-94CD-511720DCDD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with Pulse"/>
        </a:ext>
      </dgm:extLst>
    </dgm:pt>
    <dgm:pt modelId="{82183DB7-ECFF-45F8-A6D5-6249959DE052}" type="pres">
      <dgm:prSet presAssocID="{B3CA989B-89E7-4C66-94CD-511720DCDD78}" presName="spaceRect" presStyleCnt="0"/>
      <dgm:spPr/>
    </dgm:pt>
    <dgm:pt modelId="{D70C2EAD-00B1-41FA-83D5-8094E5C5C4E0}" type="pres">
      <dgm:prSet presAssocID="{B3CA989B-89E7-4C66-94CD-511720DCDD78}" presName="textRect" presStyleLbl="revTx" presStyleIdx="1" presStyleCnt="4">
        <dgm:presLayoutVars>
          <dgm:chMax val="1"/>
          <dgm:chPref val="1"/>
        </dgm:presLayoutVars>
      </dgm:prSet>
      <dgm:spPr/>
    </dgm:pt>
    <dgm:pt modelId="{DEC37AD3-F255-4A36-B621-9BC748586556}" type="pres">
      <dgm:prSet presAssocID="{4F5F2C6F-6B1B-459C-826F-5751E1562C85}" presName="sibTrans" presStyleCnt="0"/>
      <dgm:spPr/>
    </dgm:pt>
    <dgm:pt modelId="{0AF70620-4B7D-4716-A7BA-0A1DCC36924B}" type="pres">
      <dgm:prSet presAssocID="{E563C699-7B88-4317-A58B-3FBC6C6E1AFF}" presName="compNode" presStyleCnt="0"/>
      <dgm:spPr/>
    </dgm:pt>
    <dgm:pt modelId="{A5672247-D908-4BF9-9078-C2BACE3180B1}" type="pres">
      <dgm:prSet presAssocID="{E563C699-7B88-4317-A58B-3FBC6C6E1A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5636275D-25C7-4466-A97C-114F47B4228E}" type="pres">
      <dgm:prSet presAssocID="{E563C699-7B88-4317-A58B-3FBC6C6E1AFF}" presName="spaceRect" presStyleCnt="0"/>
      <dgm:spPr/>
    </dgm:pt>
    <dgm:pt modelId="{A62F75FD-0413-48F0-B21B-0991BB855E0A}" type="pres">
      <dgm:prSet presAssocID="{E563C699-7B88-4317-A58B-3FBC6C6E1AFF}" presName="textRect" presStyleLbl="revTx" presStyleIdx="2" presStyleCnt="4">
        <dgm:presLayoutVars>
          <dgm:chMax val="1"/>
          <dgm:chPref val="1"/>
        </dgm:presLayoutVars>
      </dgm:prSet>
      <dgm:spPr/>
    </dgm:pt>
    <dgm:pt modelId="{3D32FCBA-7530-46AE-BB9E-014D044BC3BF}" type="pres">
      <dgm:prSet presAssocID="{3EE13FDD-CB1F-4F55-95F4-31625D6848A6}" presName="sibTrans" presStyleCnt="0"/>
      <dgm:spPr/>
    </dgm:pt>
    <dgm:pt modelId="{E0548E29-BA52-42AB-8A39-FF906B211679}" type="pres">
      <dgm:prSet presAssocID="{5E598673-7F1A-427E-B2E5-7762E250FF6E}" presName="compNode" presStyleCnt="0"/>
      <dgm:spPr/>
    </dgm:pt>
    <dgm:pt modelId="{F993C7BA-133F-42B5-8124-158DD437C893}" type="pres">
      <dgm:prSet presAssocID="{5E598673-7F1A-427E-B2E5-7762E250FF6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E2725BAD-61AD-423A-AC4A-014A643E56BA}" type="pres">
      <dgm:prSet presAssocID="{5E598673-7F1A-427E-B2E5-7762E250FF6E}" presName="spaceRect" presStyleCnt="0"/>
      <dgm:spPr/>
    </dgm:pt>
    <dgm:pt modelId="{4B76B0DE-1DE7-422E-8679-30749B5BF663}" type="pres">
      <dgm:prSet presAssocID="{5E598673-7F1A-427E-B2E5-7762E250FF6E}" presName="textRect" presStyleLbl="revTx" presStyleIdx="3" presStyleCnt="4">
        <dgm:presLayoutVars>
          <dgm:chMax val="1"/>
          <dgm:chPref val="1"/>
        </dgm:presLayoutVars>
      </dgm:prSet>
      <dgm:spPr/>
    </dgm:pt>
  </dgm:ptLst>
  <dgm:cxnLst>
    <dgm:cxn modelId="{0D4D2A1A-61F5-4A15-BC52-82BC87ACF9F7}" srcId="{B9DCED70-605D-489D-9469-E0CC61693B57}" destId="{E563C699-7B88-4317-A58B-3FBC6C6E1AFF}" srcOrd="2" destOrd="0" parTransId="{60909E73-33BF-492D-8D19-E94628B36255}" sibTransId="{3EE13FDD-CB1F-4F55-95F4-31625D6848A6}"/>
    <dgm:cxn modelId="{8A908C3F-4CC1-48ED-A0C5-0B8BD4CAD918}" srcId="{B9DCED70-605D-489D-9469-E0CC61693B57}" destId="{5E598673-7F1A-427E-B2E5-7762E250FF6E}" srcOrd="3" destOrd="0" parTransId="{B3059ECC-1904-464E-86EB-BF181752A072}" sibTransId="{1B0EA7C2-EBF0-4A08-AB95-47E4DE6F14BA}"/>
    <dgm:cxn modelId="{9EC9536C-0EA5-4BB0-B742-80FBAA524E27}" type="presOf" srcId="{5E598673-7F1A-427E-B2E5-7762E250FF6E}" destId="{4B76B0DE-1DE7-422E-8679-30749B5BF663}" srcOrd="0" destOrd="0" presId="urn:microsoft.com/office/officeart/2018/2/layout/IconLabelList"/>
    <dgm:cxn modelId="{37C7E077-D0CE-4540-B7BF-D9C9C0D41F4D}" type="presOf" srcId="{B3CA989B-89E7-4C66-94CD-511720DCDD78}" destId="{D70C2EAD-00B1-41FA-83D5-8094E5C5C4E0}" srcOrd="0" destOrd="0" presId="urn:microsoft.com/office/officeart/2018/2/layout/IconLabelList"/>
    <dgm:cxn modelId="{719CD592-E282-49B1-B8E4-3CB510587C0E}" srcId="{B9DCED70-605D-489D-9469-E0CC61693B57}" destId="{B3CA989B-89E7-4C66-94CD-511720DCDD78}" srcOrd="1" destOrd="0" parTransId="{D81775B6-8120-487D-A5FD-529B545A3D92}" sibTransId="{4F5F2C6F-6B1B-459C-826F-5751E1562C85}"/>
    <dgm:cxn modelId="{E1DB369A-22E6-4A69-88CF-E2D0832C60B5}" srcId="{B9DCED70-605D-489D-9469-E0CC61693B57}" destId="{C605C964-C5A5-46D2-B6C6-BA8541C0A2B0}" srcOrd="0" destOrd="0" parTransId="{03A29458-855A-48ED-ADD5-F08F2F3A931B}" sibTransId="{425B5F65-8ABD-4AF2-8686-1D3970E2C8C1}"/>
    <dgm:cxn modelId="{2AC8C6AA-1E51-4805-A3EE-181218FB7FA2}" type="presOf" srcId="{C605C964-C5A5-46D2-B6C6-BA8541C0A2B0}" destId="{FC105946-A902-485E-A7CF-A2D86A81D879}" srcOrd="0" destOrd="0" presId="urn:microsoft.com/office/officeart/2018/2/layout/IconLabelList"/>
    <dgm:cxn modelId="{2059F7F5-A58C-4929-8B5E-C22022EDD6DB}" type="presOf" srcId="{B9DCED70-605D-489D-9469-E0CC61693B57}" destId="{BBCD8510-45A4-4DE0-AD70-71E3244C165E}" srcOrd="0" destOrd="0" presId="urn:microsoft.com/office/officeart/2018/2/layout/IconLabelList"/>
    <dgm:cxn modelId="{F89BCEFB-FB37-472E-AE33-BB808A2DC9D5}" type="presOf" srcId="{E563C699-7B88-4317-A58B-3FBC6C6E1AFF}" destId="{A62F75FD-0413-48F0-B21B-0991BB855E0A}" srcOrd="0" destOrd="0" presId="urn:microsoft.com/office/officeart/2018/2/layout/IconLabelList"/>
    <dgm:cxn modelId="{156C46DD-4A7B-40EF-9F52-E89394B2CEAC}" type="presParOf" srcId="{BBCD8510-45A4-4DE0-AD70-71E3244C165E}" destId="{8E741950-C682-4870-B80A-5FE0579968DD}" srcOrd="0" destOrd="0" presId="urn:microsoft.com/office/officeart/2018/2/layout/IconLabelList"/>
    <dgm:cxn modelId="{DD069541-901A-45D9-904F-C92E83DD12E1}" type="presParOf" srcId="{8E741950-C682-4870-B80A-5FE0579968DD}" destId="{51A18E18-4A7C-410C-A773-EA57FF5F4A47}" srcOrd="0" destOrd="0" presId="urn:microsoft.com/office/officeart/2018/2/layout/IconLabelList"/>
    <dgm:cxn modelId="{0FD266D8-A54D-4618-83A1-60B508658C62}" type="presParOf" srcId="{8E741950-C682-4870-B80A-5FE0579968DD}" destId="{CB9E02DE-E339-4EA6-B0B9-A5F444773DDC}" srcOrd="1" destOrd="0" presId="urn:microsoft.com/office/officeart/2018/2/layout/IconLabelList"/>
    <dgm:cxn modelId="{27E83143-FE5F-4A09-93FA-33FE8AE1F96C}" type="presParOf" srcId="{8E741950-C682-4870-B80A-5FE0579968DD}" destId="{FC105946-A902-485E-A7CF-A2D86A81D879}" srcOrd="2" destOrd="0" presId="urn:microsoft.com/office/officeart/2018/2/layout/IconLabelList"/>
    <dgm:cxn modelId="{4E50C085-392C-408C-AA92-4B65CA1F7A3A}" type="presParOf" srcId="{BBCD8510-45A4-4DE0-AD70-71E3244C165E}" destId="{0893CBF1-2228-4B8F-9693-87D3DAB04AB8}" srcOrd="1" destOrd="0" presId="urn:microsoft.com/office/officeart/2018/2/layout/IconLabelList"/>
    <dgm:cxn modelId="{C3829004-EB28-44B0-8146-36F0E2333763}" type="presParOf" srcId="{BBCD8510-45A4-4DE0-AD70-71E3244C165E}" destId="{1C5079A9-00AF-4FCD-9901-00F447E74148}" srcOrd="2" destOrd="0" presId="urn:microsoft.com/office/officeart/2018/2/layout/IconLabelList"/>
    <dgm:cxn modelId="{EEE116BD-9961-4B18-AC84-4731A792EBCE}" type="presParOf" srcId="{1C5079A9-00AF-4FCD-9901-00F447E74148}" destId="{B9F091A7-7DF4-4BAA-8DB0-A1DF0535BF88}" srcOrd="0" destOrd="0" presId="urn:microsoft.com/office/officeart/2018/2/layout/IconLabelList"/>
    <dgm:cxn modelId="{D727CC03-41E9-44C4-919F-110BEE059871}" type="presParOf" srcId="{1C5079A9-00AF-4FCD-9901-00F447E74148}" destId="{82183DB7-ECFF-45F8-A6D5-6249959DE052}" srcOrd="1" destOrd="0" presId="urn:microsoft.com/office/officeart/2018/2/layout/IconLabelList"/>
    <dgm:cxn modelId="{CE122A22-658D-4421-BEF0-FEE9AE07CF3A}" type="presParOf" srcId="{1C5079A9-00AF-4FCD-9901-00F447E74148}" destId="{D70C2EAD-00B1-41FA-83D5-8094E5C5C4E0}" srcOrd="2" destOrd="0" presId="urn:microsoft.com/office/officeart/2018/2/layout/IconLabelList"/>
    <dgm:cxn modelId="{F536CD0F-7333-430A-9FA8-A873BF780CAE}" type="presParOf" srcId="{BBCD8510-45A4-4DE0-AD70-71E3244C165E}" destId="{DEC37AD3-F255-4A36-B621-9BC748586556}" srcOrd="3" destOrd="0" presId="urn:microsoft.com/office/officeart/2018/2/layout/IconLabelList"/>
    <dgm:cxn modelId="{71D6A2E7-6226-495B-8517-33C83AA09B3F}" type="presParOf" srcId="{BBCD8510-45A4-4DE0-AD70-71E3244C165E}" destId="{0AF70620-4B7D-4716-A7BA-0A1DCC36924B}" srcOrd="4" destOrd="0" presId="urn:microsoft.com/office/officeart/2018/2/layout/IconLabelList"/>
    <dgm:cxn modelId="{D671B2FC-C7E4-467B-9CFF-33C91CD231A2}" type="presParOf" srcId="{0AF70620-4B7D-4716-A7BA-0A1DCC36924B}" destId="{A5672247-D908-4BF9-9078-C2BACE3180B1}" srcOrd="0" destOrd="0" presId="urn:microsoft.com/office/officeart/2018/2/layout/IconLabelList"/>
    <dgm:cxn modelId="{A6F1294A-9735-4420-B975-03B767835A5D}" type="presParOf" srcId="{0AF70620-4B7D-4716-A7BA-0A1DCC36924B}" destId="{5636275D-25C7-4466-A97C-114F47B4228E}" srcOrd="1" destOrd="0" presId="urn:microsoft.com/office/officeart/2018/2/layout/IconLabelList"/>
    <dgm:cxn modelId="{8E27B255-5EED-461A-8125-93B95CB0D0BB}" type="presParOf" srcId="{0AF70620-4B7D-4716-A7BA-0A1DCC36924B}" destId="{A62F75FD-0413-48F0-B21B-0991BB855E0A}" srcOrd="2" destOrd="0" presId="urn:microsoft.com/office/officeart/2018/2/layout/IconLabelList"/>
    <dgm:cxn modelId="{64E33B24-1AFA-45A2-8D77-45197BAECA3A}" type="presParOf" srcId="{BBCD8510-45A4-4DE0-AD70-71E3244C165E}" destId="{3D32FCBA-7530-46AE-BB9E-014D044BC3BF}" srcOrd="5" destOrd="0" presId="urn:microsoft.com/office/officeart/2018/2/layout/IconLabelList"/>
    <dgm:cxn modelId="{ABAB41E9-DFA7-4CF9-91F7-A757EAAE2C2A}" type="presParOf" srcId="{BBCD8510-45A4-4DE0-AD70-71E3244C165E}" destId="{E0548E29-BA52-42AB-8A39-FF906B211679}" srcOrd="6" destOrd="0" presId="urn:microsoft.com/office/officeart/2018/2/layout/IconLabelList"/>
    <dgm:cxn modelId="{449FD902-4A2F-443A-937C-402BEB795E6C}" type="presParOf" srcId="{E0548E29-BA52-42AB-8A39-FF906B211679}" destId="{F993C7BA-133F-42B5-8124-158DD437C893}" srcOrd="0" destOrd="0" presId="urn:microsoft.com/office/officeart/2018/2/layout/IconLabelList"/>
    <dgm:cxn modelId="{1FD21EE1-6520-4377-A3E9-C01CB044E55C}" type="presParOf" srcId="{E0548E29-BA52-42AB-8A39-FF906B211679}" destId="{E2725BAD-61AD-423A-AC4A-014A643E56BA}" srcOrd="1" destOrd="0" presId="urn:microsoft.com/office/officeart/2018/2/layout/IconLabelList"/>
    <dgm:cxn modelId="{B090A1C6-B79B-4EF7-A522-D6E2C813AD33}" type="presParOf" srcId="{E0548E29-BA52-42AB-8A39-FF906B211679}" destId="{4B76B0DE-1DE7-422E-8679-30749B5BF66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207AF-DB5F-4E29-B5BD-21F3D9CB44E4}">
      <dsp:nvSpPr>
        <dsp:cNvPr id="0" name=""/>
        <dsp:cNvSpPr/>
      </dsp:nvSpPr>
      <dsp:spPr>
        <a:xfrm>
          <a:off x="677718" y="11606"/>
          <a:ext cx="1200937" cy="12009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B4034C-86B5-41DB-A72E-2FE441E21FBE}">
      <dsp:nvSpPr>
        <dsp:cNvPr id="0" name=""/>
        <dsp:cNvSpPr/>
      </dsp:nvSpPr>
      <dsp:spPr>
        <a:xfrm>
          <a:off x="933656" y="267543"/>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1D5FAC-DDB8-4438-8502-71A4F7189119}">
      <dsp:nvSpPr>
        <dsp:cNvPr id="0" name=""/>
        <dsp:cNvSpPr/>
      </dsp:nvSpPr>
      <dsp:spPr>
        <a:xfrm>
          <a:off x="293812" y="1586606"/>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Recognize common pediatric cardiac bradyarrhythmias</a:t>
          </a:r>
        </a:p>
      </dsp:txBody>
      <dsp:txXfrm>
        <a:off x="293812" y="1586606"/>
        <a:ext cx="1968750" cy="720000"/>
      </dsp:txXfrm>
    </dsp:sp>
    <dsp:sp modelId="{0E73AE08-3C1A-4AE7-95A7-DCA499539709}">
      <dsp:nvSpPr>
        <dsp:cNvPr id="0" name=""/>
        <dsp:cNvSpPr/>
      </dsp:nvSpPr>
      <dsp:spPr>
        <a:xfrm>
          <a:off x="2990999" y="11606"/>
          <a:ext cx="1200937" cy="12009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6DC0F-F092-48EC-81A9-F33CDBF3B446}">
      <dsp:nvSpPr>
        <dsp:cNvPr id="0" name=""/>
        <dsp:cNvSpPr/>
      </dsp:nvSpPr>
      <dsp:spPr>
        <a:xfrm>
          <a:off x="3246937" y="267543"/>
          <a:ext cx="689062" cy="68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815903-2D7D-4D2A-90F7-AC694967D093}">
      <dsp:nvSpPr>
        <dsp:cNvPr id="0" name=""/>
        <dsp:cNvSpPr/>
      </dsp:nvSpPr>
      <dsp:spPr>
        <a:xfrm>
          <a:off x="2607093" y="1586606"/>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Appreciate the clinical significance of bradycardia</a:t>
          </a:r>
        </a:p>
      </dsp:txBody>
      <dsp:txXfrm>
        <a:off x="2607093" y="1586606"/>
        <a:ext cx="1968750" cy="720000"/>
      </dsp:txXfrm>
    </dsp:sp>
    <dsp:sp modelId="{9724D5FD-3B8E-4D95-B392-27FAEDF0FD8C}">
      <dsp:nvSpPr>
        <dsp:cNvPr id="0" name=""/>
        <dsp:cNvSpPr/>
      </dsp:nvSpPr>
      <dsp:spPr>
        <a:xfrm>
          <a:off x="1834359" y="2798793"/>
          <a:ext cx="1200937" cy="12009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245F6-E1D6-4E53-BD8B-8E25BA1DC7E6}">
      <dsp:nvSpPr>
        <dsp:cNvPr id="0" name=""/>
        <dsp:cNvSpPr/>
      </dsp:nvSpPr>
      <dsp:spPr>
        <a:xfrm>
          <a:off x="2090296" y="3054731"/>
          <a:ext cx="689062" cy="689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4B2BE8-D324-4782-BEF5-8F9A51C3F447}">
      <dsp:nvSpPr>
        <dsp:cNvPr id="0" name=""/>
        <dsp:cNvSpPr/>
      </dsp:nvSpPr>
      <dsp:spPr>
        <a:xfrm>
          <a:off x="1450453" y="4373793"/>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Initiate management of bradyarrhythmias in the inpatient setting</a:t>
          </a:r>
        </a:p>
      </dsp:txBody>
      <dsp:txXfrm>
        <a:off x="1450453" y="4373793"/>
        <a:ext cx="196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CEFF2-9CAF-4139-B7B2-309169743718}">
      <dsp:nvSpPr>
        <dsp:cNvPr id="0" name=""/>
        <dsp:cNvSpPr/>
      </dsp:nvSpPr>
      <dsp:spPr>
        <a:xfrm>
          <a:off x="0" y="94864"/>
          <a:ext cx="5062141" cy="95471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Sinus bradycardia from decreased metabolic demand during sleep </a:t>
          </a:r>
        </a:p>
      </dsp:txBody>
      <dsp:txXfrm>
        <a:off x="46606" y="141470"/>
        <a:ext cx="4968929" cy="861507"/>
      </dsp:txXfrm>
    </dsp:sp>
    <dsp:sp modelId="{6AF8549E-AE54-4A1D-A1AB-E4005A572343}">
      <dsp:nvSpPr>
        <dsp:cNvPr id="0" name=""/>
        <dsp:cNvSpPr/>
      </dsp:nvSpPr>
      <dsp:spPr>
        <a:xfrm>
          <a:off x="0" y="1118704"/>
          <a:ext cx="5062141" cy="954719"/>
        </a:xfrm>
        <a:prstGeom prst="roundRect">
          <a:avLst/>
        </a:prstGeom>
        <a:solidFill>
          <a:schemeClr val="accent2">
            <a:hueOff val="-898490"/>
            <a:satOff val="6181"/>
            <a:lumOff val="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Sinus bradycardia due to athletic conditioning </a:t>
          </a:r>
        </a:p>
      </dsp:txBody>
      <dsp:txXfrm>
        <a:off x="46606" y="1165310"/>
        <a:ext cx="4968929" cy="861507"/>
      </dsp:txXfrm>
    </dsp:sp>
    <dsp:sp modelId="{BB9BFAF7-8799-4285-BBBE-197C18DCA442}">
      <dsp:nvSpPr>
        <dsp:cNvPr id="0" name=""/>
        <dsp:cNvSpPr/>
      </dsp:nvSpPr>
      <dsp:spPr>
        <a:xfrm>
          <a:off x="0" y="2142544"/>
          <a:ext cx="5062141" cy="954719"/>
        </a:xfrm>
        <a:prstGeom prst="roundRect">
          <a:avLst/>
        </a:prstGeom>
        <a:solidFill>
          <a:schemeClr val="accent2">
            <a:hueOff val="-1796981"/>
            <a:satOff val="12361"/>
            <a:lumOff val="1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Medications (ex. Narcotic analgesics) </a:t>
          </a:r>
        </a:p>
      </dsp:txBody>
      <dsp:txXfrm>
        <a:off x="46606" y="2189150"/>
        <a:ext cx="4968929" cy="861507"/>
      </dsp:txXfrm>
    </dsp:sp>
    <dsp:sp modelId="{ADD215B5-2F01-4895-8143-3F71E293517A}">
      <dsp:nvSpPr>
        <dsp:cNvPr id="0" name=""/>
        <dsp:cNvSpPr/>
      </dsp:nvSpPr>
      <dsp:spPr>
        <a:xfrm>
          <a:off x="0" y="3166384"/>
          <a:ext cx="5062141" cy="954719"/>
        </a:xfrm>
        <a:prstGeom prst="roundRect">
          <a:avLst/>
        </a:prstGeom>
        <a:solidFill>
          <a:schemeClr val="accent2">
            <a:hueOff val="-2695471"/>
            <a:satOff val="18542"/>
            <a:lumOff val="20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Underlying heart block (1</a:t>
          </a:r>
          <a:r>
            <a:rPr lang="en-US" sz="2400" kern="1200" baseline="30000"/>
            <a:t>st</a:t>
          </a:r>
          <a:r>
            <a:rPr lang="en-US" sz="2400" kern="1200"/>
            <a:t> degree and Mobits Type 2 second degree) </a:t>
          </a:r>
        </a:p>
      </dsp:txBody>
      <dsp:txXfrm>
        <a:off x="46606" y="3212990"/>
        <a:ext cx="4968929" cy="861507"/>
      </dsp:txXfrm>
    </dsp:sp>
    <dsp:sp modelId="{F383BB76-C9FD-4109-ADCE-4F6AF273F163}">
      <dsp:nvSpPr>
        <dsp:cNvPr id="0" name=""/>
        <dsp:cNvSpPr/>
      </dsp:nvSpPr>
      <dsp:spPr>
        <a:xfrm>
          <a:off x="0" y="4190224"/>
          <a:ext cx="5062141" cy="954719"/>
        </a:xfrm>
        <a:prstGeom prst="roundRec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Rheumatic heart disease leading to PR prolongation (1</a:t>
          </a:r>
          <a:r>
            <a:rPr lang="en-US" sz="2400" kern="1200" baseline="30000"/>
            <a:t>st</a:t>
          </a:r>
          <a:r>
            <a:rPr lang="en-US" sz="2400" kern="1200"/>
            <a:t> degree block) </a:t>
          </a:r>
        </a:p>
      </dsp:txBody>
      <dsp:txXfrm>
        <a:off x="46606" y="4236830"/>
        <a:ext cx="4968929" cy="861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DA3A8-1310-4480-9178-C9B7CA74DAFE}">
      <dsp:nvSpPr>
        <dsp:cNvPr id="0" name=""/>
        <dsp:cNvSpPr/>
      </dsp:nvSpPr>
      <dsp:spPr>
        <a:xfrm>
          <a:off x="0" y="3437288"/>
          <a:ext cx="4678020" cy="1128194"/>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Sinus bradycardia is rarely primarily cardiac in pediatrics.</a:t>
          </a:r>
        </a:p>
      </dsp:txBody>
      <dsp:txXfrm>
        <a:off x="0" y="3437288"/>
        <a:ext cx="4678020" cy="1128194"/>
      </dsp:txXfrm>
    </dsp:sp>
    <dsp:sp modelId="{5256F739-4CF3-40A2-916C-AC5A88B148DB}">
      <dsp:nvSpPr>
        <dsp:cNvPr id="0" name=""/>
        <dsp:cNvSpPr/>
      </dsp:nvSpPr>
      <dsp:spPr>
        <a:xfrm rot="10800000">
          <a:off x="0" y="1719048"/>
          <a:ext cx="4678020" cy="1735163"/>
        </a:xfrm>
        <a:prstGeom prst="upArrowCallou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Other potential causes include:</a:t>
          </a:r>
        </a:p>
      </dsp:txBody>
      <dsp:txXfrm rot="-10800000">
        <a:off x="0" y="1719048"/>
        <a:ext cx="4678020" cy="609042"/>
      </dsp:txXfrm>
    </dsp:sp>
    <dsp:sp modelId="{EC16F168-6E69-40DE-8EF1-067380930893}">
      <dsp:nvSpPr>
        <dsp:cNvPr id="0" name=""/>
        <dsp:cNvSpPr/>
      </dsp:nvSpPr>
      <dsp:spPr>
        <a:xfrm>
          <a:off x="571" y="2328090"/>
          <a:ext cx="935375" cy="518813"/>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a:t>Endocrine: hypothyroidism, hypoglycemia</a:t>
          </a:r>
        </a:p>
      </dsp:txBody>
      <dsp:txXfrm>
        <a:off x="571" y="2328090"/>
        <a:ext cx="935375" cy="518813"/>
      </dsp:txXfrm>
    </dsp:sp>
    <dsp:sp modelId="{EF6AC8D9-BCEB-4376-A512-C77EB2E44017}">
      <dsp:nvSpPr>
        <dsp:cNvPr id="0" name=""/>
        <dsp:cNvSpPr/>
      </dsp:nvSpPr>
      <dsp:spPr>
        <a:xfrm>
          <a:off x="935946" y="2328090"/>
          <a:ext cx="935375" cy="518813"/>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a:t>Neurologic: seizures or head trauma causing increased vagal tone; ↑ICP </a:t>
          </a:r>
        </a:p>
      </dsp:txBody>
      <dsp:txXfrm>
        <a:off x="935946" y="2328090"/>
        <a:ext cx="935375" cy="518813"/>
      </dsp:txXfrm>
    </dsp:sp>
    <dsp:sp modelId="{6E0BFC99-0BD6-400D-8FAC-BBD02A467E6E}">
      <dsp:nvSpPr>
        <dsp:cNvPr id="0" name=""/>
        <dsp:cNvSpPr/>
      </dsp:nvSpPr>
      <dsp:spPr>
        <a:xfrm>
          <a:off x="1871322" y="2328090"/>
          <a:ext cx="935375" cy="518813"/>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a:t>Ingestion: Beta-blockers, Ca</a:t>
          </a:r>
          <a:r>
            <a:rPr lang="en-US" sz="700" kern="1200" baseline="30000"/>
            <a:t>++</a:t>
          </a:r>
          <a:r>
            <a:rPr lang="en-US" sz="700" kern="1200"/>
            <a:t> channel blockers, digoxin, antiarrhythmics</a:t>
          </a:r>
        </a:p>
      </dsp:txBody>
      <dsp:txXfrm>
        <a:off x="1871322" y="2328090"/>
        <a:ext cx="935375" cy="518813"/>
      </dsp:txXfrm>
    </dsp:sp>
    <dsp:sp modelId="{EA58EAF3-72E0-4DFD-9328-1E9AA52C96FA}">
      <dsp:nvSpPr>
        <dsp:cNvPr id="0" name=""/>
        <dsp:cNvSpPr/>
      </dsp:nvSpPr>
      <dsp:spPr>
        <a:xfrm>
          <a:off x="2806697" y="2328090"/>
          <a:ext cx="935375" cy="518813"/>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a:t>Hypothermia</a:t>
          </a:r>
        </a:p>
      </dsp:txBody>
      <dsp:txXfrm>
        <a:off x="2806697" y="2328090"/>
        <a:ext cx="935375" cy="518813"/>
      </dsp:txXfrm>
    </dsp:sp>
    <dsp:sp modelId="{FB8F9C58-1E44-4D7B-8A44-1D5348E1D254}">
      <dsp:nvSpPr>
        <dsp:cNvPr id="0" name=""/>
        <dsp:cNvSpPr/>
      </dsp:nvSpPr>
      <dsp:spPr>
        <a:xfrm>
          <a:off x="3742073" y="2328090"/>
          <a:ext cx="935375" cy="518813"/>
        </a:xfrm>
        <a:prstGeom prst="rect">
          <a:avLst/>
        </a:prstGeom>
        <a:solidFill>
          <a:schemeClr val="accent6">
            <a:tint val="40000"/>
            <a:alpha val="90000"/>
            <a:hueOff val="0"/>
            <a:satOff val="0"/>
            <a:lumOff val="0"/>
            <a:alphaOff val="0"/>
          </a:schemeClr>
        </a:solidFill>
        <a:ln w="1587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a:t>Infectious: Sepsis </a:t>
          </a:r>
        </a:p>
      </dsp:txBody>
      <dsp:txXfrm>
        <a:off x="3742073" y="2328090"/>
        <a:ext cx="935375" cy="518813"/>
      </dsp:txXfrm>
    </dsp:sp>
    <dsp:sp modelId="{AF00332C-9D31-4718-BD3B-3D6BA7198ED6}">
      <dsp:nvSpPr>
        <dsp:cNvPr id="0" name=""/>
        <dsp:cNvSpPr/>
      </dsp:nvSpPr>
      <dsp:spPr>
        <a:xfrm rot="10800000">
          <a:off x="0" y="807"/>
          <a:ext cx="4678020" cy="1735163"/>
        </a:xfrm>
        <a:prstGeom prst="upArrowCallou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Can be a physiologic consequence of decreased metabolic demand (ie: while sleeping) or increased stroke volume (ie: athletes)</a:t>
          </a:r>
        </a:p>
      </dsp:txBody>
      <dsp:txXfrm rot="10800000">
        <a:off x="0" y="807"/>
        <a:ext cx="4678020" cy="1127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18E18-4A7C-410C-A773-EA57FF5F4A47}">
      <dsp:nvSpPr>
        <dsp:cNvPr id="0" name=""/>
        <dsp:cNvSpPr/>
      </dsp:nvSpPr>
      <dsp:spPr>
        <a:xfrm>
          <a:off x="516070" y="93120"/>
          <a:ext cx="710332" cy="7103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105946-A902-485E-A7CF-A2D86A81D879}">
      <dsp:nvSpPr>
        <dsp:cNvPr id="0" name=""/>
        <dsp:cNvSpPr/>
      </dsp:nvSpPr>
      <dsp:spPr>
        <a:xfrm>
          <a:off x="81978" y="1240020"/>
          <a:ext cx="1578515" cy="17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When evaluating a patient with a bradyarrhythmia, the first step is always to address clinical/hemodynamic stability: airway, breathing, circulation. Further management is guided by the PALS Pediatric Bradycardia Algorithm.</a:t>
          </a:r>
        </a:p>
      </dsp:txBody>
      <dsp:txXfrm>
        <a:off x="81978" y="1240020"/>
        <a:ext cx="1578515" cy="1763497"/>
      </dsp:txXfrm>
    </dsp:sp>
    <dsp:sp modelId="{B9F091A7-7DF4-4BAA-8DB0-A1DF0535BF88}">
      <dsp:nvSpPr>
        <dsp:cNvPr id="0" name=""/>
        <dsp:cNvSpPr/>
      </dsp:nvSpPr>
      <dsp:spPr>
        <a:xfrm>
          <a:off x="2370826" y="93120"/>
          <a:ext cx="710332" cy="7103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0C2EAD-00B1-41FA-83D5-8094E5C5C4E0}">
      <dsp:nvSpPr>
        <dsp:cNvPr id="0" name=""/>
        <dsp:cNvSpPr/>
      </dsp:nvSpPr>
      <dsp:spPr>
        <a:xfrm>
          <a:off x="1936734" y="1240020"/>
          <a:ext cx="1578515" cy="17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Sinus bradycardia is rarely due to primary cardiac pathology in children – reversible causes should be sought and addressed.</a:t>
          </a:r>
        </a:p>
      </dsp:txBody>
      <dsp:txXfrm>
        <a:off x="1936734" y="1240020"/>
        <a:ext cx="1578515" cy="1763497"/>
      </dsp:txXfrm>
    </dsp:sp>
    <dsp:sp modelId="{A5672247-D908-4BF9-9078-C2BACE3180B1}">
      <dsp:nvSpPr>
        <dsp:cNvPr id="0" name=""/>
        <dsp:cNvSpPr/>
      </dsp:nvSpPr>
      <dsp:spPr>
        <a:xfrm>
          <a:off x="4225581" y="93120"/>
          <a:ext cx="710332" cy="7103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2F75FD-0413-48F0-B21B-0991BB855E0A}">
      <dsp:nvSpPr>
        <dsp:cNvPr id="0" name=""/>
        <dsp:cNvSpPr/>
      </dsp:nvSpPr>
      <dsp:spPr>
        <a:xfrm>
          <a:off x="3791490" y="1240020"/>
          <a:ext cx="1578515" cy="17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Atrial, junctional, and idioventricular escape rhythms are the result of subsidiary pacemakers initiating depolarization in the event of sinus node failure.</a:t>
          </a:r>
        </a:p>
      </dsp:txBody>
      <dsp:txXfrm>
        <a:off x="3791490" y="1240020"/>
        <a:ext cx="1578515" cy="1763497"/>
      </dsp:txXfrm>
    </dsp:sp>
    <dsp:sp modelId="{F993C7BA-133F-42B5-8124-158DD437C893}">
      <dsp:nvSpPr>
        <dsp:cNvPr id="0" name=""/>
        <dsp:cNvSpPr/>
      </dsp:nvSpPr>
      <dsp:spPr>
        <a:xfrm>
          <a:off x="6080337" y="93120"/>
          <a:ext cx="710332" cy="7103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76B0DE-1DE7-422E-8679-30749B5BF663}">
      <dsp:nvSpPr>
        <dsp:cNvPr id="0" name=""/>
        <dsp:cNvSpPr/>
      </dsp:nvSpPr>
      <dsp:spPr>
        <a:xfrm>
          <a:off x="5646245" y="1240020"/>
          <a:ext cx="1578515" cy="17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1</a:t>
          </a:r>
          <a:r>
            <a:rPr lang="en-US" sz="1100" kern="1200" baseline="30000"/>
            <a:t>st</a:t>
          </a:r>
          <a:r>
            <a:rPr lang="en-US" sz="1100" kern="1200"/>
            <a:t>, 2</a:t>
          </a:r>
          <a:r>
            <a:rPr lang="en-US" sz="1100" kern="1200" baseline="30000"/>
            <a:t>nd</a:t>
          </a:r>
          <a:r>
            <a:rPr lang="en-US" sz="1100" kern="1200"/>
            <a:t>, and 3</a:t>
          </a:r>
          <a:r>
            <a:rPr lang="en-US" sz="1100" kern="1200" baseline="30000"/>
            <a:t>rd</a:t>
          </a:r>
          <a:r>
            <a:rPr lang="en-US" sz="1100" kern="1200"/>
            <a:t> degree AV blocks vary in etiology and clinical significance. 1</a:t>
          </a:r>
          <a:r>
            <a:rPr lang="en-US" sz="1100" kern="1200" baseline="30000"/>
            <a:t>st</a:t>
          </a:r>
          <a:r>
            <a:rPr lang="en-US" sz="1100" kern="1200"/>
            <a:t> degree and 2</a:t>
          </a:r>
          <a:r>
            <a:rPr lang="en-US" sz="1100" kern="1200" baseline="30000"/>
            <a:t>nd</a:t>
          </a:r>
          <a:r>
            <a:rPr lang="en-US" sz="1100" kern="1200"/>
            <a:t> degree Mobitz Type I are often minimally symptomatic and even self-resolving. 2</a:t>
          </a:r>
          <a:r>
            <a:rPr lang="en-US" sz="1100" kern="1200" baseline="30000"/>
            <a:t>nd</a:t>
          </a:r>
          <a:r>
            <a:rPr lang="en-US" sz="1100" kern="1200"/>
            <a:t> degree Mobitz Type II is more symptomatic, can progress to 3</a:t>
          </a:r>
          <a:r>
            <a:rPr lang="en-US" sz="1100" kern="1200" baseline="30000"/>
            <a:t>rd</a:t>
          </a:r>
          <a:r>
            <a:rPr lang="en-US" sz="1100" kern="1200"/>
            <a:t> degree, and may require pacemaker. 3</a:t>
          </a:r>
          <a:r>
            <a:rPr lang="en-US" sz="1100" kern="1200" baseline="30000"/>
            <a:t>rd</a:t>
          </a:r>
          <a:r>
            <a:rPr lang="en-US" sz="1100" kern="1200"/>
            <a:t> degree is the most symptomatic, and usually requires pacemaker.</a:t>
          </a:r>
        </a:p>
      </dsp:txBody>
      <dsp:txXfrm>
        <a:off x="5646245" y="1240020"/>
        <a:ext cx="1578515" cy="176349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F9DD285-65C4-46A1-B340-96315ADAAD55}" type="datetimeFigureOut">
              <a:rPr lang="en-US"/>
              <a:pPr>
                <a:defRPr/>
              </a:pPr>
              <a:t>6/24/2020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E706C7C-B1E1-4E43-9399-6E00432D374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704C29-0232-4376-8750-DC3D325997B4}" type="slidenum">
              <a:rPr lang="en-US">
                <a:solidFill>
                  <a:srgbClr val="000000"/>
                </a:solidFill>
                <a:cs typeface="Arial" charset="0"/>
              </a:rPr>
              <a:pPr fontAlgn="base">
                <a:spcBef>
                  <a:spcPct val="0"/>
                </a:spcBef>
                <a:spcAft>
                  <a:spcPct val="0"/>
                </a:spcAft>
              </a:pPr>
              <a:t>1</a:t>
            </a:fld>
            <a:endParaRPr lang="en-US">
              <a:solidFill>
                <a:srgbClr val="00000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a:t>Teacher’s guide:</a:t>
            </a:r>
          </a:p>
          <a:p>
            <a:pPr fontAlgn="auto">
              <a:spcBef>
                <a:spcPts val="0"/>
              </a:spcBef>
              <a:spcAft>
                <a:spcPts val="0"/>
              </a:spcAft>
              <a:defRPr/>
            </a:pPr>
            <a:endParaRPr lang="en-US" b="1" dirty="0"/>
          </a:p>
          <a:p>
            <a:pPr fontAlgn="auto">
              <a:spcBef>
                <a:spcPts val="0"/>
              </a:spcBef>
              <a:spcAft>
                <a:spcPts val="0"/>
              </a:spcAft>
              <a:defRPr/>
            </a:pPr>
            <a:r>
              <a:rPr lang="en-US" dirty="0"/>
              <a:t>This patient has 3</a:t>
            </a:r>
            <a:r>
              <a:rPr lang="en-US" baseline="30000" dirty="0"/>
              <a:t>rd</a:t>
            </a:r>
            <a:r>
              <a:rPr lang="en-US" dirty="0"/>
              <a:t> degree (complete) AV block, likely as a result of surgical interruption of his conduction pathway during his VSD repair. </a:t>
            </a:r>
          </a:p>
          <a:p>
            <a:pPr fontAlgn="auto">
              <a:spcBef>
                <a:spcPts val="0"/>
              </a:spcBef>
              <a:spcAft>
                <a:spcPts val="0"/>
              </a:spcAft>
              <a:defRPr/>
            </a:pPr>
            <a:endParaRPr lang="en-US" dirty="0"/>
          </a:p>
          <a:p>
            <a:pPr fontAlgn="auto">
              <a:spcBef>
                <a:spcPts val="0"/>
              </a:spcBef>
              <a:spcAft>
                <a:spcPts val="0"/>
              </a:spcAft>
              <a:defRPr/>
            </a:pPr>
            <a:r>
              <a:rPr lang="en-US" dirty="0"/>
              <a:t>Management:</a:t>
            </a:r>
          </a:p>
          <a:p>
            <a:pPr marL="228600" indent="-228600" fontAlgn="auto">
              <a:spcBef>
                <a:spcPts val="0"/>
              </a:spcBef>
              <a:spcAft>
                <a:spcPts val="0"/>
              </a:spcAft>
              <a:buFontTx/>
              <a:buAutoNum type="arabicPeriod"/>
              <a:defRPr/>
            </a:pPr>
            <a:r>
              <a:rPr lang="en-US" dirty="0"/>
              <a:t>Assess hemodynamic stability and ABCs.</a:t>
            </a:r>
          </a:p>
          <a:p>
            <a:pPr marL="228600" indent="-228600" fontAlgn="auto">
              <a:spcBef>
                <a:spcPts val="0"/>
              </a:spcBef>
              <a:spcAft>
                <a:spcPts val="0"/>
              </a:spcAft>
              <a:buFontTx/>
              <a:buAutoNum type="arabicPeriod"/>
              <a:defRPr/>
            </a:pPr>
            <a:r>
              <a:rPr lang="en-US" dirty="0"/>
              <a:t>Assuming the patient is stable and well-perfused, the next steps would be to obtain a 12 lead EKG and contact the cardiologist on-call. </a:t>
            </a:r>
          </a:p>
          <a:p>
            <a:pPr marL="228600" indent="-228600" fontAlgn="auto">
              <a:spcBef>
                <a:spcPts val="0"/>
              </a:spcBef>
              <a:spcAft>
                <a:spcPts val="0"/>
              </a:spcAft>
              <a:buFontTx/>
              <a:buAutoNum type="arabicPeriod"/>
              <a:defRPr/>
            </a:pPr>
            <a:r>
              <a:rPr lang="en-US" dirty="0"/>
              <a:t>The patient should be continued on cardiac monitoring/telemetry</a:t>
            </a:r>
          </a:p>
          <a:p>
            <a:pPr marL="228600" indent="-228600" fontAlgn="auto">
              <a:spcBef>
                <a:spcPts val="0"/>
              </a:spcBef>
              <a:spcAft>
                <a:spcPts val="0"/>
              </a:spcAft>
              <a:buFontTx/>
              <a:buAutoNum type="arabicPeriod"/>
              <a:defRPr/>
            </a:pPr>
            <a:r>
              <a:rPr lang="en-US" dirty="0"/>
              <a:t>Consider notifying (or transferring to) PICU</a:t>
            </a:r>
          </a:p>
          <a:p>
            <a:pPr marL="228600" indent="-228600" fontAlgn="auto">
              <a:spcBef>
                <a:spcPts val="0"/>
              </a:spcBef>
              <a:spcAft>
                <a:spcPts val="0"/>
              </a:spcAft>
              <a:buFontTx/>
              <a:buAutoNum type="arabicPeriod"/>
              <a:defRPr/>
            </a:pPr>
            <a:endParaRPr lang="en-US" dirty="0"/>
          </a:p>
          <a:p>
            <a:pPr fontAlgn="auto">
              <a:spcBef>
                <a:spcPts val="0"/>
              </a:spcBef>
              <a:spcAft>
                <a:spcPts val="0"/>
              </a:spcAft>
              <a:defRPr/>
            </a:pPr>
            <a:r>
              <a:rPr lang="en-US" dirty="0"/>
              <a:t>When discussing this case, consider highlighting:</a:t>
            </a:r>
          </a:p>
          <a:p>
            <a:pPr marL="228600" indent="-228600" fontAlgn="auto">
              <a:spcBef>
                <a:spcPts val="0"/>
              </a:spcBef>
              <a:spcAft>
                <a:spcPts val="0"/>
              </a:spcAft>
              <a:buFontTx/>
              <a:buAutoNum type="arabicPeriod"/>
              <a:defRPr/>
            </a:pPr>
            <a:r>
              <a:rPr lang="en-US" dirty="0"/>
              <a:t>EKG differences between sinus bradycardia &amp; 1</a:t>
            </a:r>
            <a:r>
              <a:rPr lang="en-US" baseline="30000" dirty="0"/>
              <a:t>st</a:t>
            </a:r>
            <a:r>
              <a:rPr lang="en-US" dirty="0"/>
              <a:t>, 2</a:t>
            </a:r>
            <a:r>
              <a:rPr lang="en-US" baseline="30000" dirty="0"/>
              <a:t>nd</a:t>
            </a:r>
            <a:r>
              <a:rPr lang="en-US" dirty="0"/>
              <a:t>, 3</a:t>
            </a:r>
            <a:r>
              <a:rPr lang="en-US" baseline="30000" dirty="0"/>
              <a:t>rd</a:t>
            </a:r>
            <a:r>
              <a:rPr lang="en-US" dirty="0"/>
              <a:t> degree AV block</a:t>
            </a:r>
          </a:p>
          <a:p>
            <a:pPr marL="228600" indent="-228600" fontAlgn="auto">
              <a:spcBef>
                <a:spcPts val="0"/>
              </a:spcBef>
              <a:spcAft>
                <a:spcPts val="0"/>
              </a:spcAft>
              <a:buFontTx/>
              <a:buAutoNum type="arabicPeriod"/>
              <a:defRPr/>
            </a:pPr>
            <a:r>
              <a:rPr lang="en-US" dirty="0"/>
              <a:t>The varying clinical significance of AV blocks (ie: 1</a:t>
            </a:r>
            <a:r>
              <a:rPr lang="en-US" baseline="30000" dirty="0"/>
              <a:t>st</a:t>
            </a:r>
            <a:r>
              <a:rPr lang="en-US" dirty="0"/>
              <a:t> and 2</a:t>
            </a:r>
            <a:r>
              <a:rPr lang="en-US" baseline="30000" dirty="0"/>
              <a:t>nd</a:t>
            </a:r>
            <a:r>
              <a:rPr lang="en-US" dirty="0"/>
              <a:t> degree Mobitz Type I are often not clinically significant, but 2</a:t>
            </a:r>
            <a:r>
              <a:rPr lang="en-US" baseline="30000" dirty="0"/>
              <a:t>nd</a:t>
            </a:r>
            <a:r>
              <a:rPr lang="en-US" dirty="0"/>
              <a:t> degree Mobitz Type II can be more symptomatic, and 3</a:t>
            </a:r>
            <a:r>
              <a:rPr lang="en-US" baseline="30000" dirty="0"/>
              <a:t>rd</a:t>
            </a:r>
            <a:r>
              <a:rPr lang="en-US" dirty="0"/>
              <a:t> degree can progress to ventricular fibrillation and usually requires a pacemaker)</a:t>
            </a:r>
          </a:p>
          <a:p>
            <a:pPr fontAlgn="auto">
              <a:spcBef>
                <a:spcPts val="0"/>
              </a:spcBef>
              <a:spcAft>
                <a:spcPts val="0"/>
              </a:spcAft>
              <a:defRPr/>
            </a:pPr>
            <a:endParaRPr lang="en-US"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0CC3BC-F0A6-45BC-AF34-87DDC07CE444}"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t>Teacher’s guide:</a:t>
            </a:r>
          </a:p>
          <a:p>
            <a:endParaRPr lang="en-US"/>
          </a:p>
          <a:p>
            <a:r>
              <a:rPr lang="en-US"/>
              <a:t>A. Prolonged PR of 8 mm (320 ms), no dropped QRSs -&gt; 1st degree</a:t>
            </a:r>
          </a:p>
          <a:p>
            <a:r>
              <a:rPr lang="en-US"/>
              <a:t>B. Progressive prolongation of PR until 4</a:t>
            </a:r>
            <a:r>
              <a:rPr lang="en-US" baseline="30000"/>
              <a:t>th</a:t>
            </a:r>
            <a:r>
              <a:rPr lang="en-US"/>
              <a:t> P wave is not followed by a QRS (ie: 3</a:t>
            </a:r>
            <a:r>
              <a:rPr lang="en-US" baseline="30000"/>
              <a:t>rd</a:t>
            </a:r>
            <a:r>
              <a:rPr lang="en-US"/>
              <a:t> and 7</a:t>
            </a:r>
            <a:r>
              <a:rPr lang="en-US" baseline="30000"/>
              <a:t>th</a:t>
            </a:r>
            <a:r>
              <a:rPr lang="en-US"/>
              <a:t> QRSs are dropped in figure above) -&gt; 2</a:t>
            </a:r>
            <a:r>
              <a:rPr lang="en-US" baseline="30000"/>
              <a:t>nd</a:t>
            </a:r>
            <a:r>
              <a:rPr lang="en-US"/>
              <a:t> degree Mobitz type I </a:t>
            </a:r>
          </a:p>
          <a:p>
            <a:pPr>
              <a:spcBef>
                <a:spcPct val="0"/>
              </a:spcBef>
            </a:pPr>
            <a:r>
              <a:rPr lang="en-US"/>
              <a:t>C. Consistently prolonged PR of 5 mm (200 ms); 4</a:t>
            </a:r>
            <a:r>
              <a:rPr lang="en-US" baseline="30000"/>
              <a:t>th</a:t>
            </a:r>
            <a:r>
              <a:rPr lang="en-US"/>
              <a:t> and 5</a:t>
            </a:r>
            <a:r>
              <a:rPr lang="en-US" baseline="30000"/>
              <a:t>th</a:t>
            </a:r>
            <a:r>
              <a:rPr lang="en-US"/>
              <a:t> P waves above are not followed by QRS -&gt; 2</a:t>
            </a:r>
            <a:r>
              <a:rPr lang="en-US" baseline="30000"/>
              <a:t>nd</a:t>
            </a:r>
            <a:r>
              <a:rPr lang="en-US"/>
              <a:t> degree Mobitz type II</a:t>
            </a:r>
          </a:p>
          <a:p>
            <a:pPr>
              <a:spcBef>
                <a:spcPct val="0"/>
              </a:spcBef>
            </a:pPr>
            <a:r>
              <a:rPr lang="en-US"/>
              <a:t>D. No relationship between P waves &amp; QRS complexes -&gt; 3</a:t>
            </a:r>
            <a:r>
              <a:rPr lang="en-US" baseline="30000"/>
              <a:t>rd</a:t>
            </a:r>
            <a:r>
              <a:rPr lang="en-US"/>
              <a:t> degree</a:t>
            </a:r>
          </a:p>
          <a:p>
            <a:pPr>
              <a:spcBef>
                <a:spcPct val="0"/>
              </a:spcBef>
            </a:pPr>
            <a:endParaRPr lang="en-US"/>
          </a:p>
          <a:p>
            <a:pPr>
              <a:spcBef>
                <a:spcPct val="0"/>
              </a:spcBef>
            </a:pPr>
            <a:endParaRPr lang="en-US"/>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11E3FB-0EA6-40E3-9D66-90494CF5FBF0}"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1" dirty="0"/>
              <a:t>Teacher’s guide:</a:t>
            </a:r>
          </a:p>
          <a:p>
            <a:pPr>
              <a:defRPr/>
            </a:pPr>
            <a:endParaRPr lang="en-US" dirty="0"/>
          </a:p>
          <a:p>
            <a:pPr>
              <a:defRPr/>
            </a:pPr>
            <a:r>
              <a:rPr lang="en-US" dirty="0"/>
              <a:t>AV block  rhythms are caused by a disturbance of electrical conduction through the AV node:</a:t>
            </a:r>
          </a:p>
          <a:p>
            <a:pPr marL="171450" indent="-171450">
              <a:buFontTx/>
              <a:buChar char="-"/>
              <a:defRPr/>
            </a:pPr>
            <a:r>
              <a:rPr lang="en-US" dirty="0"/>
              <a:t>Normal PR = 3-4 mm (generally 0.1-0.15 sec, depending on age)</a:t>
            </a:r>
          </a:p>
          <a:p>
            <a:pPr marL="171450" indent="-171450">
              <a:buFontTx/>
              <a:buChar char="-"/>
              <a:defRPr/>
            </a:pPr>
            <a:r>
              <a:rPr lang="en-US" dirty="0"/>
              <a:t>1st degree </a:t>
            </a:r>
          </a:p>
          <a:p>
            <a:pPr marL="628650" lvl="1" indent="-171450">
              <a:buFontTx/>
              <a:buChar char="-"/>
              <a:defRPr/>
            </a:pPr>
            <a:r>
              <a:rPr lang="en-US" dirty="0"/>
              <a:t>Prolonged PR interval</a:t>
            </a:r>
          </a:p>
          <a:p>
            <a:pPr marL="171450" indent="-171450">
              <a:buFontTx/>
              <a:buChar char="-"/>
              <a:defRPr/>
            </a:pPr>
            <a:r>
              <a:rPr lang="en-US" dirty="0"/>
              <a:t>2</a:t>
            </a:r>
            <a:r>
              <a:rPr lang="en-US" baseline="30000" dirty="0"/>
              <a:t>nd</a:t>
            </a:r>
            <a:r>
              <a:rPr lang="en-US" dirty="0"/>
              <a:t> degree, Mobitz type I/Wenchebach phenomenon </a:t>
            </a:r>
          </a:p>
          <a:p>
            <a:pPr marL="628650" lvl="1" indent="-171450">
              <a:buFontTx/>
              <a:buChar char="-"/>
              <a:defRPr/>
            </a:pPr>
            <a:r>
              <a:rPr lang="en-US" dirty="0"/>
              <a:t>Progressive prolongation of the PR interval until an atrial impulse is not conducted to the ventricles</a:t>
            </a:r>
          </a:p>
          <a:p>
            <a:pPr marL="628650" lvl="1" indent="-171450">
              <a:buFontTx/>
              <a:buChar char="-"/>
              <a:defRPr/>
            </a:pPr>
            <a:r>
              <a:rPr lang="en-US" dirty="0"/>
              <a:t>Ie: one P not followed by QRS</a:t>
            </a:r>
          </a:p>
          <a:p>
            <a:pPr marL="171450" indent="-171450" fontAlgn="auto">
              <a:spcBef>
                <a:spcPts val="0"/>
              </a:spcBef>
              <a:spcAft>
                <a:spcPts val="0"/>
              </a:spcAft>
              <a:buFontTx/>
              <a:buChar char="-"/>
              <a:defRPr/>
            </a:pPr>
            <a:r>
              <a:rPr lang="en-US" dirty="0"/>
              <a:t>2</a:t>
            </a:r>
            <a:r>
              <a:rPr lang="en-US" baseline="30000" dirty="0"/>
              <a:t>nd</a:t>
            </a:r>
            <a:r>
              <a:rPr lang="en-US" dirty="0"/>
              <a:t> degree, Mobitz type II </a:t>
            </a:r>
          </a:p>
          <a:p>
            <a:pPr marL="628650" lvl="1" indent="-171450" fontAlgn="auto">
              <a:spcBef>
                <a:spcPts val="0"/>
              </a:spcBef>
              <a:spcAft>
                <a:spcPts val="0"/>
              </a:spcAft>
              <a:buFontTx/>
              <a:buChar char="-"/>
              <a:defRPr/>
            </a:pPr>
            <a:r>
              <a:rPr lang="en-US" dirty="0"/>
              <a:t>Constant prolongation of PR interval, consistent inhibition of a set proportion of atrial impulses</a:t>
            </a:r>
          </a:p>
          <a:p>
            <a:pPr marL="628650" lvl="1" indent="-171450" fontAlgn="auto">
              <a:spcBef>
                <a:spcPts val="0"/>
              </a:spcBef>
              <a:spcAft>
                <a:spcPts val="0"/>
              </a:spcAft>
              <a:buFontTx/>
              <a:buChar char="-"/>
              <a:defRPr/>
            </a:pPr>
            <a:r>
              <a:rPr lang="en-US" dirty="0"/>
              <a:t>Usually 2:1 atrial to ventricular rate</a:t>
            </a:r>
          </a:p>
          <a:p>
            <a:pPr marL="171450" indent="-171450" fontAlgn="auto">
              <a:spcBef>
                <a:spcPts val="0"/>
              </a:spcBef>
              <a:spcAft>
                <a:spcPts val="0"/>
              </a:spcAft>
              <a:buFontTx/>
              <a:buChar char="-"/>
              <a:defRPr/>
            </a:pPr>
            <a:r>
              <a:rPr lang="en-US" dirty="0"/>
              <a:t>3</a:t>
            </a:r>
            <a:r>
              <a:rPr lang="en-US" baseline="30000" dirty="0"/>
              <a:t>rd</a:t>
            </a:r>
            <a:r>
              <a:rPr lang="en-US" dirty="0"/>
              <a:t> degree, “complete” </a:t>
            </a:r>
          </a:p>
          <a:p>
            <a:pPr marL="628650" lvl="1" indent="-171450" fontAlgn="auto">
              <a:spcBef>
                <a:spcPts val="0"/>
              </a:spcBef>
              <a:spcAft>
                <a:spcPts val="0"/>
              </a:spcAft>
              <a:buFontTx/>
              <a:buChar char="-"/>
              <a:defRPr/>
            </a:pPr>
            <a:r>
              <a:rPr lang="en-US" dirty="0"/>
              <a:t>None of the atrial impulses are conducted to the ventricle</a:t>
            </a:r>
          </a:p>
          <a:p>
            <a:pPr marL="628650" lvl="1" indent="-171450" fontAlgn="auto">
              <a:spcBef>
                <a:spcPts val="0"/>
              </a:spcBef>
              <a:spcAft>
                <a:spcPts val="0"/>
              </a:spcAft>
              <a:buFontTx/>
              <a:buChar char="-"/>
              <a:defRPr/>
            </a:pPr>
            <a:r>
              <a:rPr lang="en-US" dirty="0"/>
              <a:t>Ie: no relationship between P waves &amp; QRS complex</a:t>
            </a:r>
          </a:p>
          <a:p>
            <a:pPr fontAlgn="auto">
              <a:spcBef>
                <a:spcPts val="0"/>
              </a:spcBef>
              <a:spcAft>
                <a:spcPts val="0"/>
              </a:spcAft>
              <a:defRPr/>
            </a:pPr>
            <a:endParaRPr lang="en-US"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BB286E-3793-42A8-9593-110D1C52BDCF}"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a:t>Teacher’s guide:</a:t>
            </a:r>
          </a:p>
          <a:p>
            <a:pPr fontAlgn="auto">
              <a:spcBef>
                <a:spcPts val="0"/>
              </a:spcBef>
              <a:spcAft>
                <a:spcPts val="0"/>
              </a:spcAft>
              <a:defRPr/>
            </a:pPr>
            <a:endParaRPr lang="en-US" dirty="0"/>
          </a:p>
          <a:p>
            <a:pPr fontAlgn="auto">
              <a:spcBef>
                <a:spcPts val="0"/>
              </a:spcBef>
              <a:spcAft>
                <a:spcPts val="0"/>
              </a:spcAft>
              <a:defRPr/>
            </a:pPr>
            <a:r>
              <a:rPr lang="en-US" dirty="0"/>
              <a:t>PALS algorithm is included for reference – please note that this presentation is not meant to be thorough review of PALS.</a:t>
            </a:r>
          </a:p>
          <a:p>
            <a:pPr fontAlgn="auto">
              <a:spcBef>
                <a:spcPts val="0"/>
              </a:spcBef>
              <a:spcAft>
                <a:spcPts val="0"/>
              </a:spcAft>
              <a:defRPr/>
            </a:pPr>
            <a:endParaRPr lang="en-US" dirty="0"/>
          </a:p>
          <a:p>
            <a:pPr fontAlgn="auto">
              <a:spcBef>
                <a:spcPts val="0"/>
              </a:spcBef>
              <a:spcAft>
                <a:spcPts val="0"/>
              </a:spcAft>
              <a:defRPr/>
            </a:pPr>
            <a:r>
              <a:rPr lang="en-US" dirty="0"/>
              <a:t>Additional interventions:</a:t>
            </a:r>
          </a:p>
          <a:p>
            <a:pPr marL="171450" indent="-171450" fontAlgn="auto">
              <a:spcBef>
                <a:spcPts val="0"/>
              </a:spcBef>
              <a:spcAft>
                <a:spcPts val="0"/>
              </a:spcAft>
              <a:buFontTx/>
              <a:buChar char="-"/>
              <a:defRPr/>
            </a:pPr>
            <a:r>
              <a:rPr lang="en-US" dirty="0"/>
              <a:t>Consider pacing if persistently bradycardic despite above interventions</a:t>
            </a:r>
          </a:p>
          <a:p>
            <a:pPr marL="171450" indent="-171450" fontAlgn="auto">
              <a:spcBef>
                <a:spcPts val="0"/>
              </a:spcBef>
              <a:spcAft>
                <a:spcPts val="0"/>
              </a:spcAft>
              <a:buFontTx/>
              <a:buChar char="-"/>
              <a:defRPr/>
            </a:pPr>
            <a:r>
              <a:rPr lang="en-US" dirty="0"/>
              <a:t>Consider epinephrine drip (0.1-0.3 µg/kg/min) or dopamine drip (2-20 µg/kg/min) &amp; titrate to response</a:t>
            </a:r>
          </a:p>
          <a:p>
            <a:pPr fontAlgn="auto">
              <a:spcBef>
                <a:spcPts val="0"/>
              </a:spcBef>
              <a:spcAft>
                <a:spcPts val="0"/>
              </a:spcAft>
              <a:defRPr/>
            </a:pP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51ECBB-7A65-4CAB-BD17-CAAFAA210AF5}"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06764F-2F3E-4E7F-B879-680C6EBDDECB}"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Please highlight 2010 updated PALS guidelines (Kleinman et al 2010).</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54A85C-3935-40A9-A818-0AF700158F5A}"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971EA0-ACA4-4564-9AAF-D261B868FEE9}"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706C7C-B1E1-4E43-9399-6E00432D374E}" type="slidenum">
              <a:rPr lang="en-US" smtClean="0"/>
              <a:pPr>
                <a:defRPr/>
              </a:pPr>
              <a:t>3</a:t>
            </a:fld>
            <a:endParaRPr lang="en-US" dirty="0"/>
          </a:p>
        </p:txBody>
      </p:sp>
    </p:spTree>
    <p:extLst>
      <p:ext uri="{BB962C8B-B14F-4D97-AF65-F5344CB8AC3E}">
        <p14:creationId xmlns:p14="http://schemas.microsoft.com/office/powerpoint/2010/main" val="137567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fontAlgn="auto">
              <a:spcBef>
                <a:spcPts val="0"/>
              </a:spcBef>
              <a:spcAft>
                <a:spcPts val="0"/>
              </a:spcAft>
              <a:buFontTx/>
              <a:buAutoNum type="arabicPeriod"/>
              <a:defRPr/>
            </a:pPr>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4C2F39-D27F-4FCD-85C9-A335FFB8F988}"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2A0A3C-ECB4-4841-B3C5-3763795E0409}" type="slidenum">
              <a:rPr lang="en-US">
                <a:solidFill>
                  <a:srgbClr val="000000"/>
                </a:solidFill>
                <a:cs typeface="Arial" charset="0"/>
              </a:rPr>
              <a:pPr fontAlgn="base">
                <a:spcBef>
                  <a:spcPct val="0"/>
                </a:spcBef>
                <a:spcAft>
                  <a:spcPct val="0"/>
                </a:spcAft>
              </a:pPr>
              <a:t>6</a:t>
            </a:fld>
            <a:endParaRPr lang="en-US">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6B64C9-6C84-4A51-B5BC-33BB99E4ADD2}"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35E7E1-C1E0-465E-BEF0-D99ADD04968F}"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706C7C-B1E1-4E43-9399-6E00432D374E}" type="slidenum">
              <a:rPr lang="en-US" smtClean="0"/>
              <a:pPr>
                <a:defRPr/>
              </a:pPr>
              <a:t>9</a:t>
            </a:fld>
            <a:endParaRPr lang="en-US" dirty="0"/>
          </a:p>
        </p:txBody>
      </p:sp>
    </p:spTree>
    <p:extLst>
      <p:ext uri="{BB962C8B-B14F-4D97-AF65-F5344CB8AC3E}">
        <p14:creationId xmlns:p14="http://schemas.microsoft.com/office/powerpoint/2010/main" val="2654741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82DF4-689A-4A82-B68F-578DF98F0AFF}"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160EA64-D806-43AC-9DF2-F8C432F32B4C}" type="datetimeFigureOut">
              <a:rPr lang="en-US" smtClean="0"/>
              <a:pPr/>
              <a:t>6/24/2020</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8A7A6979-0714-4377-B894-6BE4C2D6E202}"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163962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0119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38946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6583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3937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36488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7777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5057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9895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F070A7B3-6521-4DCA-87E5-044747A908C1}" type="datetimeFigureOut">
              <a:rPr lang="en-US" smtClean="0"/>
              <a:t>6/24/2020</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9494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349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0075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6653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0134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18447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3722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2708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60EA64-D806-43AC-9DF2-F8C432F32B4C}" type="datetimeFigureOut">
              <a:rPr lang="en-US" smtClean="0"/>
              <a:pPr/>
              <a:t>6/24/2020</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25144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en-US"/>
              <a:t>Bradycardia</a:t>
            </a:r>
          </a:p>
        </p:txBody>
      </p:sp>
      <p:sp>
        <p:nvSpPr>
          <p:cNvPr id="14338" name="Rectangle 3"/>
          <p:cNvSpPr>
            <a:spLocks noGrp="1" noChangeArrowheads="1"/>
          </p:cNvSpPr>
          <p:nvPr>
            <p:ph type="subTitle" idx="1"/>
          </p:nvPr>
        </p:nvSpPr>
        <p:spPr>
          <a:xfrm>
            <a:off x="1066800" y="4343400"/>
            <a:ext cx="7086600" cy="1752600"/>
          </a:xfrm>
        </p:spPr>
        <p:txBody>
          <a:bodyPr/>
          <a:lstStyle/>
          <a:p>
            <a:pPr eaLnBrk="1" hangingPunct="1"/>
            <a:r>
              <a:rPr lang="en-US" dirty="0"/>
              <a:t>Adapted from the National Pediatric Nighttime Curriculum: Jennifer Everhart, MD (Lucile Packard Children’s Hospital)</a:t>
            </a:r>
          </a:p>
          <a:p>
            <a:pPr eaLnBrk="1" hangingPunct="1"/>
            <a:r>
              <a:rPr lang="en-US" dirty="0"/>
              <a:t>For best experience, use presentation mode</a:t>
            </a:r>
          </a:p>
        </p:txBody>
      </p:sp>
      <p:sp>
        <p:nvSpPr>
          <p:cNvPr id="2" name="TextBox 1">
            <a:extLst>
              <a:ext uri="{FF2B5EF4-FFF2-40B4-BE49-F238E27FC236}">
                <a16:creationId xmlns:a16="http://schemas.microsoft.com/office/drawing/2014/main" id="{A089B740-5CC2-4C50-8227-64CE25C6BB45}"/>
              </a:ext>
            </a:extLst>
          </p:cNvPr>
          <p:cNvSpPr txBox="1"/>
          <p:nvPr/>
        </p:nvSpPr>
        <p:spPr>
          <a:xfrm>
            <a:off x="7086600" y="6485512"/>
            <a:ext cx="2667000" cy="369332"/>
          </a:xfrm>
          <a:prstGeom prst="rect">
            <a:avLst/>
          </a:prstGeom>
          <a:noFill/>
        </p:spPr>
        <p:txBody>
          <a:bodyPr wrap="square" rtlCol="0">
            <a:spAutoFit/>
          </a:bodyPr>
          <a:lstStyle/>
          <a:p>
            <a:r>
              <a:rPr lang="en-US" dirty="0"/>
              <a:t>Updated 06/2020 MZ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9" name="Rectangle 70">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26630" name="Group 72">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74"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631"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6"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7"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8"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9"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6625" name="Title 1"/>
          <p:cNvSpPr>
            <a:spLocks noGrp="1"/>
          </p:cNvSpPr>
          <p:nvPr>
            <p:ph type="title"/>
          </p:nvPr>
        </p:nvSpPr>
        <p:spPr>
          <a:xfrm>
            <a:off x="1113234" y="1284051"/>
            <a:ext cx="2109288" cy="3723836"/>
          </a:xfrm>
        </p:spPr>
        <p:txBody>
          <a:bodyPr>
            <a:normAutofit/>
          </a:bodyPr>
          <a:lstStyle/>
          <a:p>
            <a:r>
              <a:rPr lang="en-US" sz="2900">
                <a:solidFill>
                  <a:srgbClr val="000000"/>
                </a:solidFill>
              </a:rPr>
              <a:t>Sinus Bradycardia</a:t>
            </a:r>
          </a:p>
        </p:txBody>
      </p:sp>
      <p:sp useBgFill="1">
        <p:nvSpPr>
          <p:cNvPr id="81"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871" y="648931"/>
            <a:ext cx="5161397"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632" name="Content Placeholder 2">
            <a:extLst>
              <a:ext uri="{FF2B5EF4-FFF2-40B4-BE49-F238E27FC236}">
                <a16:creationId xmlns:a16="http://schemas.microsoft.com/office/drawing/2014/main" id="{431E165A-38FC-49E8-8293-6DA4E7674CF7}"/>
              </a:ext>
            </a:extLst>
          </p:cNvPr>
          <p:cNvGraphicFramePr>
            <a:graphicFrameLocks noGrp="1"/>
          </p:cNvGraphicFramePr>
          <p:nvPr>
            <p:ph idx="1"/>
            <p:extLst>
              <p:ext uri="{D42A27DB-BD31-4B8C-83A1-F6EECF244321}">
                <p14:modId xmlns:p14="http://schemas.microsoft.com/office/powerpoint/2010/main" val="542773101"/>
              </p:ext>
            </p:extLst>
          </p:nvPr>
        </p:nvGraphicFramePr>
        <p:xfrm>
          <a:off x="3705900" y="992181"/>
          <a:ext cx="4678020" cy="4566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152400"/>
            <a:ext cx="8229600" cy="1371600"/>
          </a:xfrm>
        </p:spPr>
        <p:txBody>
          <a:bodyPr/>
          <a:lstStyle/>
          <a:p>
            <a:r>
              <a:rPr lang="en-US"/>
              <a:t>Case #3</a:t>
            </a:r>
          </a:p>
        </p:txBody>
      </p:sp>
      <p:sp>
        <p:nvSpPr>
          <p:cNvPr id="3" name="Content Placeholder 2"/>
          <p:cNvSpPr>
            <a:spLocks noGrp="1"/>
          </p:cNvSpPr>
          <p:nvPr>
            <p:ph idx="1"/>
          </p:nvPr>
        </p:nvSpPr>
        <p:spPr>
          <a:xfrm>
            <a:off x="457200" y="1219200"/>
            <a:ext cx="8229600" cy="4648200"/>
          </a:xfrm>
        </p:spPr>
        <p:txBody>
          <a:bodyPr>
            <a:normAutofit fontScale="92500" lnSpcReduction="20000"/>
          </a:bodyPr>
          <a:lstStyle/>
          <a:p>
            <a:pPr>
              <a:defRPr/>
            </a:pPr>
            <a:r>
              <a:rPr lang="en-US" sz="2800" dirty="0"/>
              <a:t>A 4 month old boy was transferred from the CVICU earlier in the day, following an uncomplicated repair of his VSD. His nurse notifies you that his rhythm on the cardiac monitor looks odd.</a:t>
            </a:r>
          </a:p>
          <a:p>
            <a:pPr>
              <a:defRPr/>
            </a:pPr>
            <a:endParaRPr lang="en-US" sz="2800" dirty="0"/>
          </a:p>
          <a:p>
            <a:pPr marL="0" indent="0">
              <a:buFont typeface="Wingdings" pitchFamily="2" charset="2"/>
              <a:buNone/>
              <a:defRPr/>
            </a:pPr>
            <a:r>
              <a:rPr lang="en-US" sz="2800" dirty="0"/>
              <a:t>  </a:t>
            </a:r>
          </a:p>
          <a:p>
            <a:pPr lvl="1">
              <a:defRPr/>
            </a:pPr>
            <a:r>
              <a:rPr lang="en-US" sz="2400" dirty="0"/>
              <a:t>What do you think is going on?</a:t>
            </a:r>
          </a:p>
          <a:p>
            <a:pPr lvl="1">
              <a:defRPr/>
            </a:pPr>
            <a:r>
              <a:rPr lang="en-US" sz="2400" dirty="0"/>
              <a:t>What is the first thing you would assess in your evaluation of this patient?</a:t>
            </a:r>
          </a:p>
          <a:p>
            <a:pPr lvl="1">
              <a:defRPr/>
            </a:pPr>
            <a:r>
              <a:rPr lang="en-US" sz="2400" dirty="0"/>
              <a:t>What work-up would you do?</a:t>
            </a:r>
          </a:p>
          <a:p>
            <a:pPr lvl="1">
              <a:defRPr/>
            </a:pPr>
            <a:r>
              <a:rPr lang="en-US" sz="2400" dirty="0"/>
              <a:t>How would you treat this child?</a:t>
            </a:r>
          </a:p>
          <a:p>
            <a:pPr>
              <a:defRPr/>
            </a:pPr>
            <a:endParaRPr lang="en-US" dirty="0"/>
          </a:p>
        </p:txBody>
      </p:sp>
      <p:pic>
        <p:nvPicPr>
          <p:cNvPr id="30723" name="Picture 2" descr="http://library.med.utah.edu/kw/ecg/mml/ecg_0301_mod.gif"/>
          <p:cNvPicPr>
            <a:picLocks noChangeAspect="1" noChangeArrowheads="1"/>
          </p:cNvPicPr>
          <p:nvPr/>
        </p:nvPicPr>
        <p:blipFill>
          <a:blip r:embed="rId3"/>
          <a:srcRect l="3297" t="13498" r="9756" b="50000"/>
          <a:stretch>
            <a:fillRect/>
          </a:stretch>
        </p:blipFill>
        <p:spPr bwMode="auto">
          <a:xfrm>
            <a:off x="284162" y="2560638"/>
            <a:ext cx="8575675" cy="982662"/>
          </a:xfrm>
          <a:prstGeom prst="rect">
            <a:avLst/>
          </a:prstGeom>
          <a:noFill/>
          <a:ln w="9525">
            <a:solidFill>
              <a:schemeClr val="tx1"/>
            </a:solidFill>
            <a:miter lim="800000"/>
            <a:headEnd/>
            <a:tailEnd/>
          </a:ln>
        </p:spPr>
      </p:pic>
      <p:sp>
        <p:nvSpPr>
          <p:cNvPr id="30724" name="TextBox 3"/>
          <p:cNvSpPr txBox="1">
            <a:spLocks noChangeArrowheads="1"/>
          </p:cNvSpPr>
          <p:nvPr/>
        </p:nvSpPr>
        <p:spPr bwMode="auto">
          <a:xfrm>
            <a:off x="7924800" y="4427538"/>
            <a:ext cx="1905000" cy="246062"/>
          </a:xfrm>
          <a:prstGeom prst="rect">
            <a:avLst/>
          </a:prstGeom>
          <a:noFill/>
          <a:ln w="9525">
            <a:noFill/>
            <a:miter lim="800000"/>
            <a:headEnd/>
            <a:tailEnd/>
          </a:ln>
        </p:spPr>
        <p:txBody>
          <a:bodyPr>
            <a:spAutoFit/>
          </a:bodyPr>
          <a:lstStyle/>
          <a:p>
            <a:r>
              <a:rPr lang="en-US" sz="1000"/>
              <a:t>Yanowitz, 2006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52400"/>
            <a:ext cx="8229600" cy="1371600"/>
          </a:xfrm>
        </p:spPr>
        <p:txBody>
          <a:bodyPr/>
          <a:lstStyle/>
          <a:p>
            <a:r>
              <a:rPr lang="en-US"/>
              <a:t>AV Blocks</a:t>
            </a:r>
          </a:p>
        </p:txBody>
      </p:sp>
      <p:pic>
        <p:nvPicPr>
          <p:cNvPr id="34818" name="Picture 2" descr="C:\Users\Jennifer\Pictures\2010-12-01 Wedding\Wedding 2344.JPG"/>
          <p:cNvPicPr>
            <a:picLocks noChangeAspect="1" noChangeArrowheads="1"/>
          </p:cNvPicPr>
          <p:nvPr/>
        </p:nvPicPr>
        <p:blipFill>
          <a:blip r:embed="rId3"/>
          <a:srcRect l="3865" t="4407" r="2827" b="9377"/>
          <a:stretch>
            <a:fillRect/>
          </a:stretch>
        </p:blipFill>
        <p:spPr bwMode="auto">
          <a:xfrm>
            <a:off x="514350" y="1219200"/>
            <a:ext cx="4549775" cy="5605463"/>
          </a:xfrm>
          <a:prstGeom prst="rect">
            <a:avLst/>
          </a:prstGeom>
          <a:noFill/>
          <a:ln w="9525">
            <a:noFill/>
            <a:miter lim="800000"/>
            <a:headEnd/>
            <a:tailEnd/>
          </a:ln>
        </p:spPr>
      </p:pic>
      <p:sp>
        <p:nvSpPr>
          <p:cNvPr id="34819" name="TextBox 4"/>
          <p:cNvSpPr txBox="1">
            <a:spLocks noChangeArrowheads="1"/>
          </p:cNvSpPr>
          <p:nvPr/>
        </p:nvSpPr>
        <p:spPr bwMode="auto">
          <a:xfrm>
            <a:off x="5239107" y="5659759"/>
            <a:ext cx="3463925" cy="1200329"/>
          </a:xfrm>
          <a:prstGeom prst="rect">
            <a:avLst/>
          </a:prstGeom>
          <a:noFill/>
          <a:ln w="9525">
            <a:noFill/>
            <a:miter lim="800000"/>
            <a:headEnd/>
            <a:tailEnd/>
          </a:ln>
        </p:spPr>
        <p:txBody>
          <a:bodyPr>
            <a:spAutoFit/>
          </a:bodyPr>
          <a:lstStyle/>
          <a:p>
            <a:r>
              <a:rPr lang="en-US" dirty="0"/>
              <a:t>3</a:t>
            </a:r>
            <a:r>
              <a:rPr lang="en-US" baseline="30000" dirty="0"/>
              <a:t>rd</a:t>
            </a:r>
            <a:r>
              <a:rPr lang="en-US" dirty="0"/>
              <a:t> degree heart block: No relationship between P waves and QRS complexes (AV dissociation)</a:t>
            </a:r>
          </a:p>
        </p:txBody>
      </p:sp>
      <p:sp>
        <p:nvSpPr>
          <p:cNvPr id="34820" name="TextBox 6"/>
          <p:cNvSpPr txBox="1">
            <a:spLocks noChangeArrowheads="1"/>
          </p:cNvSpPr>
          <p:nvPr/>
        </p:nvSpPr>
        <p:spPr bwMode="auto">
          <a:xfrm>
            <a:off x="5219268" y="4120327"/>
            <a:ext cx="3463925" cy="1200329"/>
          </a:xfrm>
          <a:prstGeom prst="rect">
            <a:avLst/>
          </a:prstGeom>
          <a:noFill/>
          <a:ln w="9525">
            <a:noFill/>
            <a:miter lim="800000"/>
            <a:headEnd/>
            <a:tailEnd/>
          </a:ln>
        </p:spPr>
        <p:txBody>
          <a:bodyPr>
            <a:spAutoFit/>
          </a:bodyPr>
          <a:lstStyle/>
          <a:p>
            <a:r>
              <a:rPr lang="en-US" dirty="0"/>
              <a:t>2</a:t>
            </a:r>
            <a:r>
              <a:rPr lang="en-US" baseline="30000" dirty="0"/>
              <a:t>nd</a:t>
            </a:r>
            <a:r>
              <a:rPr lang="en-US" dirty="0"/>
              <a:t> degree heart block, Mobitz II: Consistently prolonged PR with 4</a:t>
            </a:r>
            <a:r>
              <a:rPr lang="en-US" baseline="30000" dirty="0"/>
              <a:t>th</a:t>
            </a:r>
            <a:r>
              <a:rPr lang="en-US" dirty="0"/>
              <a:t> and 5</a:t>
            </a:r>
            <a:r>
              <a:rPr lang="en-US" baseline="30000" dirty="0"/>
              <a:t>th</a:t>
            </a:r>
            <a:r>
              <a:rPr lang="en-US" dirty="0"/>
              <a:t> waves not followed by QRS</a:t>
            </a:r>
          </a:p>
        </p:txBody>
      </p:sp>
      <p:sp>
        <p:nvSpPr>
          <p:cNvPr id="34821" name="TextBox 7"/>
          <p:cNvSpPr txBox="1">
            <a:spLocks noChangeArrowheads="1"/>
          </p:cNvSpPr>
          <p:nvPr/>
        </p:nvSpPr>
        <p:spPr bwMode="auto">
          <a:xfrm>
            <a:off x="5239107" y="2786433"/>
            <a:ext cx="3463925" cy="1200329"/>
          </a:xfrm>
          <a:prstGeom prst="rect">
            <a:avLst/>
          </a:prstGeom>
          <a:noFill/>
          <a:ln w="9525">
            <a:noFill/>
            <a:miter lim="800000"/>
            <a:headEnd/>
            <a:tailEnd/>
          </a:ln>
        </p:spPr>
        <p:txBody>
          <a:bodyPr>
            <a:spAutoFit/>
          </a:bodyPr>
          <a:lstStyle/>
          <a:p>
            <a:r>
              <a:rPr lang="en-US" dirty="0"/>
              <a:t>2</a:t>
            </a:r>
            <a:r>
              <a:rPr lang="en-US" baseline="30000" dirty="0"/>
              <a:t>nd</a:t>
            </a:r>
            <a:r>
              <a:rPr lang="en-US" dirty="0"/>
              <a:t> degree heart block, Mobitz I (Wenckebach): Progressive prolongation of PR until 4</a:t>
            </a:r>
            <a:r>
              <a:rPr lang="en-US" baseline="30000" dirty="0"/>
              <a:t>th</a:t>
            </a:r>
            <a:r>
              <a:rPr lang="en-US" dirty="0"/>
              <a:t> P wave is not followed by QRS</a:t>
            </a:r>
          </a:p>
        </p:txBody>
      </p:sp>
      <p:sp>
        <p:nvSpPr>
          <p:cNvPr id="34822" name="TextBox 8"/>
          <p:cNvSpPr txBox="1">
            <a:spLocks noChangeArrowheads="1"/>
          </p:cNvSpPr>
          <p:nvPr/>
        </p:nvSpPr>
        <p:spPr bwMode="auto">
          <a:xfrm>
            <a:off x="5239107" y="1491178"/>
            <a:ext cx="3463925" cy="923330"/>
          </a:xfrm>
          <a:prstGeom prst="rect">
            <a:avLst/>
          </a:prstGeom>
          <a:noFill/>
          <a:ln w="9525">
            <a:noFill/>
            <a:miter lim="800000"/>
            <a:headEnd/>
            <a:tailEnd/>
          </a:ln>
        </p:spPr>
        <p:txBody>
          <a:bodyPr>
            <a:spAutoFit/>
          </a:bodyPr>
          <a:lstStyle/>
          <a:p>
            <a:r>
              <a:rPr lang="en-US" dirty="0"/>
              <a:t>1</a:t>
            </a:r>
            <a:r>
              <a:rPr lang="en-US" baseline="30000" dirty="0"/>
              <a:t>st</a:t>
            </a:r>
            <a:r>
              <a:rPr lang="en-US" dirty="0"/>
              <a:t> degree heart block: PR prolongation (&gt;0.1-0.15 sec). No dropped QRS. </a:t>
            </a:r>
          </a:p>
        </p:txBody>
      </p:sp>
      <p:sp>
        <p:nvSpPr>
          <p:cNvPr id="34823" name="TextBox 2"/>
          <p:cNvSpPr txBox="1">
            <a:spLocks noChangeArrowheads="1"/>
          </p:cNvSpPr>
          <p:nvPr/>
        </p:nvSpPr>
        <p:spPr bwMode="auto">
          <a:xfrm>
            <a:off x="2971800" y="6632575"/>
            <a:ext cx="1981200" cy="246063"/>
          </a:xfrm>
          <a:prstGeom prst="rect">
            <a:avLst/>
          </a:prstGeom>
          <a:noFill/>
          <a:ln w="9525">
            <a:noFill/>
            <a:miter lim="800000"/>
            <a:headEnd/>
            <a:tailEnd/>
          </a:ln>
        </p:spPr>
        <p:txBody>
          <a:bodyPr>
            <a:spAutoFit/>
          </a:bodyPr>
          <a:lstStyle/>
          <a:p>
            <a:pPr algn="r"/>
            <a:r>
              <a:rPr lang="en-US" sz="1000"/>
              <a:t>Ralston et al, 2006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8229600" cy="1371600"/>
          </a:xfrm>
        </p:spPr>
        <p:txBody>
          <a:bodyPr/>
          <a:lstStyle/>
          <a:p>
            <a:r>
              <a:rPr lang="en-US"/>
              <a:t>AV Blocks</a:t>
            </a:r>
          </a:p>
        </p:txBody>
      </p:sp>
      <p:graphicFrame>
        <p:nvGraphicFramePr>
          <p:cNvPr id="4" name="Content Placeholder 3"/>
          <p:cNvGraphicFramePr>
            <a:graphicFrameLocks noGrp="1"/>
          </p:cNvGraphicFramePr>
          <p:nvPr>
            <p:ph idx="1"/>
          </p:nvPr>
        </p:nvGraphicFramePr>
        <p:xfrm>
          <a:off x="152400" y="1219200"/>
          <a:ext cx="8839200" cy="530837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04801">
                <a:tc>
                  <a:txBody>
                    <a:bodyPr/>
                    <a:lstStyle/>
                    <a:p>
                      <a:r>
                        <a:rPr lang="en-US" dirty="0"/>
                        <a:t>Type</a:t>
                      </a:r>
                    </a:p>
                  </a:txBody>
                  <a:tcPr/>
                </a:tc>
                <a:tc>
                  <a:txBody>
                    <a:bodyPr/>
                    <a:lstStyle/>
                    <a:p>
                      <a:r>
                        <a:rPr lang="en-US" dirty="0"/>
                        <a:t>EKG Findings</a:t>
                      </a:r>
                    </a:p>
                  </a:txBody>
                  <a:tcPr/>
                </a:tc>
                <a:tc>
                  <a:txBody>
                    <a:bodyPr/>
                    <a:lstStyle/>
                    <a:p>
                      <a:r>
                        <a:rPr lang="en-US" dirty="0"/>
                        <a:t>Causes</a:t>
                      </a:r>
                      <a:r>
                        <a:rPr lang="en-US" baseline="0" dirty="0"/>
                        <a:t> &amp; Clinical Significance</a:t>
                      </a:r>
                      <a:endParaRPr lang="en-US" dirty="0"/>
                    </a:p>
                  </a:txBody>
                  <a:tcPr/>
                </a:tc>
                <a:extLst>
                  <a:ext uri="{0D108BD9-81ED-4DB2-BD59-A6C34878D82A}">
                    <a16:rowId xmlns:a16="http://schemas.microsoft.com/office/drawing/2014/main" val="10000"/>
                  </a:ext>
                </a:extLst>
              </a:tr>
              <a:tr h="1047972">
                <a:tc>
                  <a:txBody>
                    <a:bodyPr/>
                    <a:lstStyle/>
                    <a:p>
                      <a:r>
                        <a:rPr lang="en-US" baseline="0" dirty="0"/>
                        <a:t>1st Degree</a:t>
                      </a: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a:t>Prolonged</a:t>
                      </a:r>
                      <a:r>
                        <a:rPr lang="en-US" sz="1600" dirty="0"/>
                        <a:t> PR interval</a:t>
                      </a:r>
                    </a:p>
                    <a:p>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a:t>Causes include AV nodal disease, ↑vagal tone, myocarditis, abn electrolytes (ie: ↑K</a:t>
                      </a:r>
                      <a:r>
                        <a:rPr lang="en-US" sz="1600" baseline="30000" dirty="0"/>
                        <a:t>+</a:t>
                      </a:r>
                      <a:r>
                        <a:rPr lang="en-US" sz="1600" baseline="0" dirty="0"/>
                        <a:t>), MI, drugs (ie: </a:t>
                      </a:r>
                      <a:r>
                        <a:rPr lang="en-US" sz="1600" dirty="0"/>
                        <a:t>Ca</a:t>
                      </a:r>
                      <a:r>
                        <a:rPr lang="en-US" sz="1600" baseline="30000" dirty="0"/>
                        <a:t>++</a:t>
                      </a:r>
                      <a:r>
                        <a:rPr lang="en-US" sz="1600" baseline="0" dirty="0"/>
                        <a:t> channel blockers, </a:t>
                      </a:r>
                      <a:r>
                        <a:rPr lang="el-GR" sz="1600" dirty="0"/>
                        <a:t>β</a:t>
                      </a:r>
                      <a:r>
                        <a:rPr lang="en-US" sz="1600" baseline="0" dirty="0"/>
                        <a:t>-blockers, digoxin), acute rheumatic fever. </a:t>
                      </a:r>
                      <a:r>
                        <a:rPr lang="en-US" sz="1600" dirty="0"/>
                        <a:t>Usually </a:t>
                      </a:r>
                      <a:r>
                        <a:rPr lang="en-US" sz="1600" b="1" dirty="0"/>
                        <a:t>asymptomatic</a:t>
                      </a:r>
                      <a:r>
                        <a:rPr lang="en-US" sz="1600" b="0" dirty="0"/>
                        <a:t>.</a:t>
                      </a:r>
                      <a:endParaRPr lang="en-US" dirty="0"/>
                    </a:p>
                  </a:txBody>
                  <a:tcPr/>
                </a:tc>
                <a:extLst>
                  <a:ext uri="{0D108BD9-81ED-4DB2-BD59-A6C34878D82A}">
                    <a16:rowId xmlns:a16="http://schemas.microsoft.com/office/drawing/2014/main" val="10001"/>
                  </a:ext>
                </a:extLst>
              </a:tr>
              <a:tr h="1287508">
                <a:tc>
                  <a:txBody>
                    <a:bodyPr/>
                    <a:lstStyle/>
                    <a:p>
                      <a:r>
                        <a:rPr lang="en-US" dirty="0"/>
                        <a:t>2</a:t>
                      </a:r>
                      <a:r>
                        <a:rPr lang="en-US" baseline="30000" dirty="0"/>
                        <a:t>nd</a:t>
                      </a:r>
                      <a:r>
                        <a:rPr lang="en-US" baseline="0" dirty="0"/>
                        <a:t> Degree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Mobitz type I Wenchebach</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a:t>Progressive prolongation</a:t>
                      </a:r>
                      <a:r>
                        <a:rPr lang="en-US" sz="1600" dirty="0"/>
                        <a:t> of PR interval until atrial impulse not conducted to ventricles</a:t>
                      </a: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Usually due to block within AV node. Caused by ↑parasympathetic tone, MI, drugs</a:t>
                      </a:r>
                      <a:r>
                        <a:rPr lang="en-US" sz="1600" baseline="0" dirty="0"/>
                        <a:t> (ie: </a:t>
                      </a:r>
                      <a:r>
                        <a:rPr lang="en-US" sz="1600" dirty="0"/>
                        <a:t>Ca</a:t>
                      </a:r>
                      <a:r>
                        <a:rPr lang="en-US" sz="1600" baseline="30000" dirty="0"/>
                        <a:t>++</a:t>
                      </a:r>
                      <a:r>
                        <a:rPr lang="en-US" sz="1600" dirty="0"/>
                        <a:t> c</a:t>
                      </a:r>
                      <a:r>
                        <a:rPr lang="en-US" sz="1600" baseline="0" dirty="0"/>
                        <a:t>hannel blockers, </a:t>
                      </a:r>
                      <a:r>
                        <a:rPr lang="el-GR" sz="1600" dirty="0"/>
                        <a:t>β</a:t>
                      </a:r>
                      <a:r>
                        <a:rPr lang="en-US" sz="1600" baseline="0" dirty="0"/>
                        <a:t>-blockers, digoxin). Can cause dizziness. Typically </a:t>
                      </a:r>
                      <a:r>
                        <a:rPr lang="en-US" sz="1600" b="1" baseline="0" dirty="0"/>
                        <a:t>transient and benign; </a:t>
                      </a:r>
                      <a:r>
                        <a:rPr lang="en-US" sz="1600" baseline="0" dirty="0"/>
                        <a:t>rarely progresses to 3</a:t>
                      </a:r>
                      <a:r>
                        <a:rPr lang="en-US" sz="1600" baseline="30000" dirty="0"/>
                        <a:t>rd</a:t>
                      </a:r>
                      <a:r>
                        <a:rPr lang="en-US" sz="1600" baseline="0" dirty="0"/>
                        <a:t> degree heart block.</a:t>
                      </a:r>
                      <a:endParaRPr lang="en-US" dirty="0"/>
                    </a:p>
                  </a:txBody>
                  <a:tcPr/>
                </a:tc>
                <a:extLst>
                  <a:ext uri="{0D108BD9-81ED-4DB2-BD59-A6C34878D82A}">
                    <a16:rowId xmlns:a16="http://schemas.microsoft.com/office/drawing/2014/main" val="10002"/>
                  </a:ext>
                </a:extLst>
              </a:tr>
              <a:tr h="1287508">
                <a:tc>
                  <a:txBody>
                    <a:bodyPr/>
                    <a:lstStyle/>
                    <a:p>
                      <a:r>
                        <a:rPr lang="en-US" dirty="0"/>
                        <a:t>2</a:t>
                      </a:r>
                      <a:r>
                        <a:rPr lang="en-US" baseline="30000" dirty="0"/>
                        <a:t>nd</a:t>
                      </a:r>
                      <a:r>
                        <a:rPr lang="en-US" dirty="0"/>
                        <a:t> Degree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Mobitz type II</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a:t>Constant prolongation </a:t>
                      </a:r>
                      <a:r>
                        <a:rPr lang="en-US" sz="1600" dirty="0"/>
                        <a:t>of PR interval, inhibition of a set proportion of atrial impulses</a:t>
                      </a:r>
                    </a:p>
                    <a:p>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Usually</a:t>
                      </a:r>
                      <a:r>
                        <a:rPr lang="en-US" sz="1600" baseline="0" dirty="0"/>
                        <a:t> caused by defect in conduction pathway or acute coronary syndrome, leading</a:t>
                      </a:r>
                      <a:r>
                        <a:rPr lang="en-US" sz="1600" dirty="0"/>
                        <a:t> to block below AV node</a:t>
                      </a:r>
                      <a:r>
                        <a:rPr lang="en-US" sz="1600" baseline="0" dirty="0"/>
                        <a:t> &amp; His bundle. Symptoms include palpitations, presyncope, syncope. </a:t>
                      </a:r>
                      <a:r>
                        <a:rPr lang="en-US" sz="1600" b="1" baseline="0" dirty="0"/>
                        <a:t>Can progress to 3</a:t>
                      </a:r>
                      <a:r>
                        <a:rPr lang="en-US" sz="1600" b="1" baseline="30000" dirty="0"/>
                        <a:t>rd</a:t>
                      </a:r>
                      <a:r>
                        <a:rPr lang="en-US" sz="1600" b="1" baseline="0" dirty="0"/>
                        <a:t> degree</a:t>
                      </a:r>
                      <a:r>
                        <a:rPr lang="en-US" sz="1600" baseline="0" dirty="0"/>
                        <a:t> heart block; often requires pacemaker.</a:t>
                      </a:r>
                      <a:endParaRPr lang="en-US" dirty="0"/>
                    </a:p>
                  </a:txBody>
                  <a:tcPr/>
                </a:tc>
                <a:extLst>
                  <a:ext uri="{0D108BD9-81ED-4DB2-BD59-A6C34878D82A}">
                    <a16:rowId xmlns:a16="http://schemas.microsoft.com/office/drawing/2014/main" val="10003"/>
                  </a:ext>
                </a:extLst>
              </a:tr>
              <a:tr h="1254532">
                <a:tc>
                  <a:txBody>
                    <a:bodyPr/>
                    <a:lstStyle/>
                    <a:p>
                      <a:r>
                        <a:rPr lang="en-US" dirty="0"/>
                        <a:t>3</a:t>
                      </a:r>
                      <a:r>
                        <a:rPr lang="en-US" baseline="30000" dirty="0"/>
                        <a:t>rd</a:t>
                      </a:r>
                      <a:r>
                        <a:rPr lang="en-US" dirty="0"/>
                        <a:t> Degree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Complete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a:t>AV dissociation</a:t>
                      </a:r>
                      <a:r>
                        <a:rPr lang="en-US" sz="1600" b="0" dirty="0"/>
                        <a:t>.</a:t>
                      </a:r>
                      <a:r>
                        <a:rPr lang="en-US" sz="1600" b="0" baseline="0" dirty="0"/>
                        <a:t> </a:t>
                      </a:r>
                      <a:r>
                        <a:rPr lang="en-US" sz="1600" dirty="0"/>
                        <a:t>No atrial impulses are conducted to the ventricle</a:t>
                      </a: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Congenital or caused</a:t>
                      </a:r>
                      <a:r>
                        <a:rPr lang="en-US" sz="1600" baseline="0" dirty="0"/>
                        <a:t> by conduction system disease or injury (ie: surgery, MI). </a:t>
                      </a:r>
                      <a:r>
                        <a:rPr lang="en-US" sz="1600" b="1" baseline="0" dirty="0"/>
                        <a:t>Most symptomatic </a:t>
                      </a:r>
                      <a:r>
                        <a:rPr lang="en-US" sz="1600" baseline="0" dirty="0"/>
                        <a:t>form of heart block: fatigue, presyncope, syncope. Usually </a:t>
                      </a:r>
                      <a:r>
                        <a:rPr lang="en-US" sz="1600" b="1" baseline="0" dirty="0"/>
                        <a:t>requires pacemaker </a:t>
                      </a:r>
                      <a:r>
                        <a:rPr lang="en-US" sz="1600" baseline="0" dirty="0"/>
                        <a:t>(especially if acquired).</a:t>
                      </a:r>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609600" y="1981200"/>
            <a:ext cx="4114800" cy="3524250"/>
          </a:xfrm>
        </p:spPr>
        <p:txBody>
          <a:bodyPr>
            <a:normAutofit fontScale="70000" lnSpcReduction="20000"/>
          </a:bodyPr>
          <a:lstStyle/>
          <a:p>
            <a:r>
              <a:rPr lang="en-US" dirty="0"/>
              <a:t>Stable patients:</a:t>
            </a:r>
          </a:p>
          <a:p>
            <a:pPr lvl="1"/>
            <a:r>
              <a:rPr lang="en-US" sz="2400" dirty="0"/>
              <a:t>12 lead EKG</a:t>
            </a:r>
          </a:p>
          <a:p>
            <a:pPr lvl="1"/>
            <a:r>
              <a:rPr lang="en-US" sz="2400" dirty="0"/>
              <a:t>Consult cardiology</a:t>
            </a:r>
          </a:p>
          <a:p>
            <a:r>
              <a:rPr lang="en-US" dirty="0"/>
              <a:t>Unstable patients:</a:t>
            </a:r>
          </a:p>
          <a:p>
            <a:pPr lvl="1"/>
            <a:r>
              <a:rPr lang="en-US" sz="2400" dirty="0"/>
              <a:t>ABCs</a:t>
            </a:r>
          </a:p>
          <a:p>
            <a:pPr lvl="1"/>
            <a:r>
              <a:rPr lang="en-US" sz="2400" dirty="0"/>
              <a:t>PALS Pediatric Bradycardia Algorithm</a:t>
            </a:r>
          </a:p>
          <a:p>
            <a:r>
              <a:rPr lang="en-US" dirty="0"/>
              <a:t>Address reversible causes (Hs &amp; Ts)</a:t>
            </a:r>
          </a:p>
          <a:p>
            <a:pPr lvl="1"/>
            <a:r>
              <a:rPr lang="en-US" sz="2400" dirty="0"/>
              <a:t>Consider labs</a:t>
            </a:r>
          </a:p>
          <a:p>
            <a:pPr lvl="2"/>
            <a:r>
              <a:rPr lang="en-US" sz="1600" dirty="0" err="1"/>
              <a:t>Ie</a:t>
            </a:r>
            <a:r>
              <a:rPr lang="en-US" sz="1600" dirty="0"/>
              <a:t>: blood gas, chemistry panel, digoxin level if applicable</a:t>
            </a:r>
          </a:p>
          <a:p>
            <a:pPr lvl="1"/>
            <a:endParaRPr lang="en-US" dirty="0"/>
          </a:p>
          <a:p>
            <a:endParaRPr lang="en-US" dirty="0"/>
          </a:p>
        </p:txBody>
      </p:sp>
      <p:pic>
        <p:nvPicPr>
          <p:cNvPr id="36866" name="Picture 5" descr="zhc1431087580002"/>
          <p:cNvPicPr>
            <a:picLocks noChangeAspect="1" noChangeArrowheads="1"/>
          </p:cNvPicPr>
          <p:nvPr/>
        </p:nvPicPr>
        <p:blipFill>
          <a:blip r:embed="rId3"/>
          <a:srcRect/>
          <a:stretch>
            <a:fillRect/>
          </a:stretch>
        </p:blipFill>
        <p:spPr bwMode="auto">
          <a:xfrm>
            <a:off x="4686300" y="1295400"/>
            <a:ext cx="4381500" cy="5334000"/>
          </a:xfrm>
          <a:prstGeom prst="rect">
            <a:avLst/>
          </a:prstGeom>
          <a:noFill/>
          <a:ln w="9525">
            <a:noFill/>
            <a:miter lim="800000"/>
            <a:headEnd/>
            <a:tailEnd/>
          </a:ln>
        </p:spPr>
      </p:pic>
      <p:sp>
        <p:nvSpPr>
          <p:cNvPr id="36867" name="Title 1"/>
          <p:cNvSpPr txBox="1">
            <a:spLocks/>
          </p:cNvSpPr>
          <p:nvPr/>
        </p:nvSpPr>
        <p:spPr bwMode="auto">
          <a:xfrm>
            <a:off x="381000" y="0"/>
            <a:ext cx="8610600" cy="1371600"/>
          </a:xfrm>
          <a:prstGeom prst="rect">
            <a:avLst/>
          </a:prstGeom>
          <a:noFill/>
          <a:ln w="9525">
            <a:noFill/>
            <a:miter lim="800000"/>
            <a:headEnd/>
            <a:tailEnd/>
          </a:ln>
        </p:spPr>
        <p:txBody>
          <a:bodyPr anchor="ctr"/>
          <a:lstStyle/>
          <a:p>
            <a:pPr eaLnBrk="0" hangingPunct="0"/>
            <a:r>
              <a:rPr lang="en-US" sz="4400"/>
              <a:t>Bradyarrhythmias – Management</a:t>
            </a:r>
          </a:p>
        </p:txBody>
      </p:sp>
      <p:sp>
        <p:nvSpPr>
          <p:cNvPr id="36868" name="TextBox 7"/>
          <p:cNvSpPr txBox="1">
            <a:spLocks noChangeArrowheads="1"/>
          </p:cNvSpPr>
          <p:nvPr/>
        </p:nvSpPr>
        <p:spPr bwMode="auto">
          <a:xfrm>
            <a:off x="6629400" y="6688138"/>
            <a:ext cx="2514600" cy="246062"/>
          </a:xfrm>
          <a:prstGeom prst="rect">
            <a:avLst/>
          </a:prstGeom>
          <a:noFill/>
          <a:ln w="9525">
            <a:noFill/>
            <a:miter lim="800000"/>
            <a:headEnd/>
            <a:tailEnd/>
          </a:ln>
        </p:spPr>
        <p:txBody>
          <a:bodyPr>
            <a:spAutoFit/>
          </a:bodyPr>
          <a:lstStyle/>
          <a:p>
            <a:pPr algn="r"/>
            <a:r>
              <a:rPr lang="en-US" sz="1000"/>
              <a:t>Kleinman et al 2010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CA69-4887-44DC-B988-7CE3E353E05D}"/>
              </a:ext>
            </a:extLst>
          </p:cNvPr>
          <p:cNvSpPr>
            <a:spLocks noGrp="1"/>
          </p:cNvSpPr>
          <p:nvPr>
            <p:ph type="title"/>
          </p:nvPr>
        </p:nvSpPr>
        <p:spPr/>
        <p:txBody>
          <a:bodyPr/>
          <a:lstStyle/>
          <a:p>
            <a:r>
              <a:rPr lang="en-US" dirty="0"/>
              <a:t>EKG review</a:t>
            </a:r>
          </a:p>
        </p:txBody>
      </p:sp>
      <p:sp>
        <p:nvSpPr>
          <p:cNvPr id="3" name="Content Placeholder 2">
            <a:extLst>
              <a:ext uri="{FF2B5EF4-FFF2-40B4-BE49-F238E27FC236}">
                <a16:creationId xmlns:a16="http://schemas.microsoft.com/office/drawing/2014/main" id="{B0EB9EE4-8B06-406C-9AB1-6614C167694C}"/>
              </a:ext>
            </a:extLst>
          </p:cNvPr>
          <p:cNvSpPr>
            <a:spLocks noGrp="1"/>
          </p:cNvSpPr>
          <p:nvPr>
            <p:ph idx="1"/>
          </p:nvPr>
        </p:nvSpPr>
        <p:spPr/>
        <p:txBody>
          <a:bodyPr/>
          <a:lstStyle/>
          <a:p>
            <a:r>
              <a:rPr lang="en-US" dirty="0"/>
              <a:t>Identify the following rhythms: </a:t>
            </a:r>
          </a:p>
          <a:p>
            <a:endParaRPr lang="en-US" dirty="0"/>
          </a:p>
        </p:txBody>
      </p:sp>
      <p:pic>
        <p:nvPicPr>
          <p:cNvPr id="1027" name="Picture 1">
            <a:extLst>
              <a:ext uri="{FF2B5EF4-FFF2-40B4-BE49-F238E27FC236}">
                <a16:creationId xmlns:a16="http://schemas.microsoft.com/office/drawing/2014/main" id="{A41BD249-875A-41C3-A289-C9A62C2B3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889"/>
          <a:stretch>
            <a:fillRect/>
          </a:stretch>
        </p:blipFill>
        <p:spPr bwMode="auto">
          <a:xfrm>
            <a:off x="228600" y="2781300"/>
            <a:ext cx="896858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23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40018-1F5A-464B-8A2B-D842DF8B6FF3}"/>
              </a:ext>
            </a:extLst>
          </p:cNvPr>
          <p:cNvSpPr>
            <a:spLocks noGrp="1"/>
          </p:cNvSpPr>
          <p:nvPr>
            <p:ph type="title"/>
          </p:nvPr>
        </p:nvSpPr>
        <p:spPr/>
        <p:txBody>
          <a:bodyPr/>
          <a:lstStyle/>
          <a:p>
            <a:r>
              <a:rPr lang="en-US" dirty="0"/>
              <a:t>EKG answers </a:t>
            </a:r>
          </a:p>
        </p:txBody>
      </p:sp>
      <p:sp>
        <p:nvSpPr>
          <p:cNvPr id="3" name="Content Placeholder 2">
            <a:extLst>
              <a:ext uri="{FF2B5EF4-FFF2-40B4-BE49-F238E27FC236}">
                <a16:creationId xmlns:a16="http://schemas.microsoft.com/office/drawing/2014/main" id="{E131F32C-182D-45EF-9212-DEE771F0F643}"/>
              </a:ext>
            </a:extLst>
          </p:cNvPr>
          <p:cNvSpPr>
            <a:spLocks noGrp="1"/>
          </p:cNvSpPr>
          <p:nvPr>
            <p:ph idx="1"/>
          </p:nvPr>
        </p:nvSpPr>
        <p:spPr/>
        <p:txBody>
          <a:bodyPr/>
          <a:lstStyle/>
          <a:p>
            <a:pPr marL="0" indent="0">
              <a:buNone/>
            </a:pPr>
            <a:r>
              <a:rPr lang="en-US" dirty="0"/>
              <a:t>A. Idioventricular escape rhythm (sinus node block)</a:t>
            </a:r>
          </a:p>
          <a:p>
            <a:pPr marL="0" indent="0">
              <a:buNone/>
            </a:pPr>
            <a:r>
              <a:rPr lang="en-US" dirty="0"/>
              <a:t>B. Mobitz type II 2</a:t>
            </a:r>
            <a:r>
              <a:rPr lang="en-US" baseline="30000" dirty="0"/>
              <a:t>nd</a:t>
            </a:r>
            <a:r>
              <a:rPr lang="en-US" dirty="0"/>
              <a:t> degree AV block</a:t>
            </a:r>
          </a:p>
          <a:p>
            <a:pPr marL="0" indent="0">
              <a:buNone/>
            </a:pPr>
            <a:r>
              <a:rPr lang="en-US" dirty="0"/>
              <a:t>C. 1</a:t>
            </a:r>
            <a:r>
              <a:rPr lang="en-US" baseline="30000" dirty="0"/>
              <a:t>st</a:t>
            </a:r>
            <a:r>
              <a:rPr lang="en-US" dirty="0"/>
              <a:t> degree AV block</a:t>
            </a:r>
          </a:p>
          <a:p>
            <a:pPr marL="0" indent="0">
              <a:buNone/>
            </a:pPr>
            <a:r>
              <a:rPr lang="en-US" dirty="0"/>
              <a:t>D. Sinus bradycardia</a:t>
            </a:r>
          </a:p>
          <a:p>
            <a:pPr marL="0" indent="0">
              <a:buNone/>
            </a:pPr>
            <a:r>
              <a:rPr lang="en-US" dirty="0"/>
              <a:t>E. Mobitz type I 2</a:t>
            </a:r>
            <a:r>
              <a:rPr lang="en-US" baseline="30000" dirty="0"/>
              <a:t>nd</a:t>
            </a:r>
            <a:r>
              <a:rPr lang="en-US" dirty="0"/>
              <a:t> degree AV block (Wenckebach)</a:t>
            </a:r>
          </a:p>
          <a:p>
            <a:pPr marL="0" indent="0">
              <a:buNone/>
            </a:pPr>
            <a:r>
              <a:rPr lang="en-US" dirty="0"/>
              <a:t>F. 3</a:t>
            </a:r>
            <a:r>
              <a:rPr lang="en-US" baseline="30000" dirty="0"/>
              <a:t>rd</a:t>
            </a:r>
            <a:r>
              <a:rPr lang="en-US" dirty="0"/>
              <a:t> degree heart block</a:t>
            </a:r>
          </a:p>
          <a:p>
            <a:endParaRPr lang="en-US" dirty="0"/>
          </a:p>
        </p:txBody>
      </p:sp>
    </p:spTree>
    <p:extLst>
      <p:ext uri="{BB962C8B-B14F-4D97-AF65-F5344CB8AC3E}">
        <p14:creationId xmlns:p14="http://schemas.microsoft.com/office/powerpoint/2010/main" val="3596032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38913" name="Title 1"/>
          <p:cNvSpPr>
            <a:spLocks noGrp="1"/>
          </p:cNvSpPr>
          <p:nvPr>
            <p:ph type="title"/>
          </p:nvPr>
        </p:nvSpPr>
        <p:spPr>
          <a:xfrm>
            <a:off x="1320529" y="685800"/>
            <a:ext cx="7306739" cy="1752599"/>
          </a:xfrm>
        </p:spPr>
        <p:txBody>
          <a:bodyPr>
            <a:normAutofit/>
          </a:bodyPr>
          <a:lstStyle/>
          <a:p>
            <a:r>
              <a:rPr lang="en-US"/>
              <a:t>Take home points</a:t>
            </a:r>
          </a:p>
        </p:txBody>
      </p:sp>
      <p:graphicFrame>
        <p:nvGraphicFramePr>
          <p:cNvPr id="38915" name="Content Placeholder 2">
            <a:extLst>
              <a:ext uri="{FF2B5EF4-FFF2-40B4-BE49-F238E27FC236}">
                <a16:creationId xmlns:a16="http://schemas.microsoft.com/office/drawing/2014/main" id="{A93ABBC4-5819-4C8A-9950-E759269D8C3D}"/>
              </a:ext>
            </a:extLst>
          </p:cNvPr>
          <p:cNvGraphicFramePr>
            <a:graphicFrameLocks noGrp="1"/>
          </p:cNvGraphicFramePr>
          <p:nvPr>
            <p:ph idx="1"/>
            <p:extLst>
              <p:ext uri="{D42A27DB-BD31-4B8C-83A1-F6EECF244321}">
                <p14:modId xmlns:p14="http://schemas.microsoft.com/office/powerpoint/2010/main" val="1106696413"/>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52400"/>
            <a:ext cx="8229600" cy="1371600"/>
          </a:xfrm>
        </p:spPr>
        <p:txBody>
          <a:bodyPr/>
          <a:lstStyle/>
          <a:p>
            <a:r>
              <a:rPr lang="en-US"/>
              <a:t>References</a:t>
            </a:r>
          </a:p>
        </p:txBody>
      </p:sp>
      <p:sp>
        <p:nvSpPr>
          <p:cNvPr id="3" name="Content Placeholder 2"/>
          <p:cNvSpPr>
            <a:spLocks noGrp="1"/>
          </p:cNvSpPr>
          <p:nvPr>
            <p:ph idx="1"/>
          </p:nvPr>
        </p:nvSpPr>
        <p:spPr>
          <a:xfrm>
            <a:off x="457200" y="1447800"/>
            <a:ext cx="8229600" cy="5410200"/>
          </a:xfrm>
        </p:spPr>
        <p:txBody>
          <a:bodyPr>
            <a:normAutofit fontScale="77500" lnSpcReduction="20000"/>
          </a:bodyPr>
          <a:lstStyle/>
          <a:p>
            <a:pPr>
              <a:defRPr/>
            </a:pPr>
            <a:r>
              <a:rPr lang="en-US" dirty="0"/>
              <a:t>Key References for independent study:</a:t>
            </a:r>
          </a:p>
          <a:p>
            <a:pPr lvl="1">
              <a:defRPr/>
            </a:pPr>
            <a:r>
              <a:rPr lang="en-US" dirty="0"/>
              <a:t>Kleinman ME, et al. Part 14: Pediatric Advanced Life Support: 2010 American Heart Association Guidelines for Cardiopulmonary Resuscitation and Emergency Cardiovascular Care. </a:t>
            </a:r>
            <a:r>
              <a:rPr lang="en-US" i="1" dirty="0"/>
              <a:t>Circulation</a:t>
            </a:r>
            <a:r>
              <a:rPr lang="en-US" dirty="0"/>
              <a:t> 2010;122;S876-S908.</a:t>
            </a:r>
          </a:p>
          <a:p>
            <a:pPr lvl="1">
              <a:defRPr/>
            </a:pPr>
            <a:r>
              <a:rPr lang="en-US" dirty="0"/>
              <a:t>Ralston M, et al. </a:t>
            </a:r>
            <a:r>
              <a:rPr lang="en-US" i="1" dirty="0"/>
              <a:t>PALS Provider Manual.</a:t>
            </a:r>
            <a:r>
              <a:rPr lang="en-US" dirty="0"/>
              <a:t> American Heart Association, 2006.</a:t>
            </a:r>
          </a:p>
          <a:p>
            <a:pPr>
              <a:defRPr/>
            </a:pPr>
            <a:r>
              <a:rPr lang="en-US" dirty="0"/>
              <a:t>Additional References used to prepare this presentation:</a:t>
            </a:r>
          </a:p>
          <a:p>
            <a:pPr lvl="1">
              <a:defRPr/>
            </a:pPr>
            <a:r>
              <a:rPr lang="en-US" i="1" dirty="0"/>
              <a:t>12 Lead EKG Interpretation Part #2</a:t>
            </a:r>
            <a:r>
              <a:rPr lang="en-US" dirty="0"/>
              <a:t>, nursingpub.com.</a:t>
            </a:r>
          </a:p>
          <a:p>
            <a:pPr lvl="1">
              <a:defRPr/>
            </a:pPr>
            <a:r>
              <a:rPr lang="en-US" dirty="0"/>
              <a:t>American Heart Association. 2005 American Heart Association (AHA) Guidelines for Cardiopulmonary Resuscitation (CPR) and Emergency Cardiovascular Care (ECC) of Pediatric and Neonatal Patients: Pediatric Advanced Life Support. </a:t>
            </a:r>
            <a:r>
              <a:rPr lang="en-US" i="1" dirty="0"/>
              <a:t>Pediatrics</a:t>
            </a:r>
            <a:r>
              <a:rPr lang="en-US" dirty="0"/>
              <a:t> 2006;117;e1005-1028.</a:t>
            </a:r>
            <a:endParaRPr lang="en-US" i="1" dirty="0"/>
          </a:p>
          <a:p>
            <a:pPr lvl="1">
              <a:defRPr/>
            </a:pPr>
            <a:r>
              <a:rPr lang="en-US" i="1" dirty="0"/>
              <a:t>Emergency Medicine Education Online</a:t>
            </a:r>
            <a:r>
              <a:rPr lang="en-US" dirty="0"/>
              <a:t>, www.emedu.org.</a:t>
            </a:r>
          </a:p>
          <a:p>
            <a:pPr lvl="1">
              <a:defRPr/>
            </a:pPr>
            <a:r>
              <a:rPr lang="en-US" dirty="0"/>
              <a:t>Fleisher GR, et al. </a:t>
            </a:r>
            <a:r>
              <a:rPr lang="en-US" i="1" dirty="0"/>
              <a:t>Textbook of Pediatric Emergency Medicine 5</a:t>
            </a:r>
            <a:r>
              <a:rPr lang="en-US" i="1" baseline="30000" dirty="0"/>
              <a:t>th</a:t>
            </a:r>
            <a:r>
              <a:rPr lang="en-US" i="1" dirty="0"/>
              <a:t> Edition</a:t>
            </a:r>
            <a:r>
              <a:rPr lang="en-US" dirty="0"/>
              <a:t>. Lippincott Williams &amp; Williams, 2006.</a:t>
            </a:r>
          </a:p>
          <a:p>
            <a:pPr lvl="1">
              <a:defRPr/>
            </a:pPr>
            <a:r>
              <a:rPr lang="en-US" dirty="0"/>
              <a:t>Thaler MS. </a:t>
            </a:r>
            <a:r>
              <a:rPr lang="en-US" i="1" dirty="0"/>
              <a:t>The Only EKG Book You’ll Ever Need</a:t>
            </a:r>
            <a:r>
              <a:rPr lang="en-US" dirty="0"/>
              <a:t> </a:t>
            </a:r>
            <a:r>
              <a:rPr lang="en-US" i="1" dirty="0"/>
              <a:t>4</a:t>
            </a:r>
            <a:r>
              <a:rPr lang="en-US" i="1" baseline="30000" dirty="0"/>
              <a:t>th</a:t>
            </a:r>
            <a:r>
              <a:rPr lang="en-US" i="1" dirty="0"/>
              <a:t> Edition</a:t>
            </a:r>
            <a:r>
              <a:rPr lang="en-US" dirty="0"/>
              <a:t>. Lippincott Williams &amp; Williams, 2003.</a:t>
            </a:r>
          </a:p>
          <a:p>
            <a:pPr lvl="1">
              <a:defRPr/>
            </a:pPr>
            <a:r>
              <a:rPr lang="en-US" dirty="0"/>
              <a:t>Yanowitz FG. </a:t>
            </a:r>
            <a:r>
              <a:rPr lang="en-US" i="1" dirty="0"/>
              <a:t>The Alan E. Lindsay ECG Learning Center in Cyberspace. </a:t>
            </a:r>
            <a:r>
              <a:rPr lang="en-US" dirty="0"/>
              <a:t>University of Utah School of Medicine, 2006.</a:t>
            </a:r>
          </a:p>
          <a:p>
            <a:pPr lvl="1">
              <a:defRPr/>
            </a:pPr>
            <a:r>
              <a:rPr lang="en-US" dirty="0"/>
              <a:t>Zaoutis LB and Chiang VW. </a:t>
            </a:r>
            <a:r>
              <a:rPr lang="en-US" i="1" dirty="0"/>
              <a:t>Comprehensive Pediatric Hospital Medicine</a:t>
            </a:r>
            <a:r>
              <a:rPr lang="en-US" dirty="0"/>
              <a:t>. Mosby Elsevier, 2007.</a:t>
            </a:r>
          </a:p>
          <a:p>
            <a:pP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85" name="Title 1"/>
          <p:cNvSpPr>
            <a:spLocks noGrp="1"/>
          </p:cNvSpPr>
          <p:nvPr>
            <p:ph type="title"/>
          </p:nvPr>
        </p:nvSpPr>
        <p:spPr>
          <a:xfrm>
            <a:off x="401265" y="685800"/>
            <a:ext cx="1979972" cy="5105400"/>
          </a:xfrm>
        </p:spPr>
        <p:txBody>
          <a:bodyPr>
            <a:normAutofit/>
          </a:bodyPr>
          <a:lstStyle/>
          <a:p>
            <a:r>
              <a:rPr lang="en-US" sz="3100">
                <a:solidFill>
                  <a:srgbClr val="FFFFFF"/>
                </a:solidFill>
              </a:rPr>
              <a:t>Learning Objectives</a:t>
            </a:r>
          </a:p>
        </p:txBody>
      </p:sp>
      <p:grpSp>
        <p:nvGrpSpPr>
          <p:cNvPr id="76" name="Group 7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7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16388" name="Content Placeholder 2">
            <a:extLst>
              <a:ext uri="{FF2B5EF4-FFF2-40B4-BE49-F238E27FC236}">
                <a16:creationId xmlns:a16="http://schemas.microsoft.com/office/drawing/2014/main" id="{B19DA3B8-90F3-4489-88EF-8383EA0DDBD4}"/>
              </a:ext>
            </a:extLst>
          </p:cNvPr>
          <p:cNvGraphicFramePr>
            <a:graphicFrameLocks noGrp="1"/>
          </p:cNvGraphicFramePr>
          <p:nvPr>
            <p:ph idx="1"/>
            <p:extLst>
              <p:ext uri="{D42A27DB-BD31-4B8C-83A1-F6EECF244321}">
                <p14:modId xmlns:p14="http://schemas.microsoft.com/office/powerpoint/2010/main" val="744456617"/>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47C6-D196-467D-AB9F-7CD833C21224}"/>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CA58B8BA-93D9-48ED-858F-F0F18E9BAA72}"/>
              </a:ext>
            </a:extLst>
          </p:cNvPr>
          <p:cNvSpPr>
            <a:spLocks noGrp="1"/>
          </p:cNvSpPr>
          <p:nvPr>
            <p:ph idx="1"/>
          </p:nvPr>
        </p:nvSpPr>
        <p:spPr/>
        <p:txBody>
          <a:bodyPr/>
          <a:lstStyle/>
          <a:p>
            <a:r>
              <a:rPr lang="en-US" dirty="0"/>
              <a:t>The nurse calls you about Devon, a 15 year old male admitted for joint pain who’s heart rate is 55.</a:t>
            </a:r>
          </a:p>
          <a:p>
            <a:r>
              <a:rPr lang="en-US" dirty="0"/>
              <a:t>DISCUSSION: What is your differential, list 4 causes?</a:t>
            </a:r>
          </a:p>
          <a:p>
            <a:pPr lvl="1"/>
            <a:r>
              <a:rPr lang="en-US" dirty="0"/>
              <a:t>See next slide</a:t>
            </a:r>
          </a:p>
        </p:txBody>
      </p:sp>
    </p:spTree>
    <p:extLst>
      <p:ext uri="{BB962C8B-B14F-4D97-AF65-F5344CB8AC3E}">
        <p14:creationId xmlns:p14="http://schemas.microsoft.com/office/powerpoint/2010/main" val="313593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336871-0118-4F6E-8DBD-20AEFC62A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2229" y="1"/>
            <a:ext cx="334177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BBB65-9754-4217-949B-2D1A0E33CC6D}"/>
              </a:ext>
            </a:extLst>
          </p:cNvPr>
          <p:cNvSpPr>
            <a:spLocks noGrp="1"/>
          </p:cNvSpPr>
          <p:nvPr>
            <p:ph type="title"/>
          </p:nvPr>
        </p:nvSpPr>
        <p:spPr>
          <a:xfrm>
            <a:off x="6878544" y="1074392"/>
            <a:ext cx="1832574" cy="4377961"/>
          </a:xfrm>
        </p:spPr>
        <p:txBody>
          <a:bodyPr>
            <a:normAutofit/>
          </a:bodyPr>
          <a:lstStyle/>
          <a:p>
            <a:r>
              <a:rPr lang="en-US" sz="2500">
                <a:solidFill>
                  <a:srgbClr val="000000"/>
                </a:solidFill>
              </a:rPr>
              <a:t>Causes of Bradycardia </a:t>
            </a:r>
          </a:p>
        </p:txBody>
      </p:sp>
      <p:sp useBgFill="1">
        <p:nvSpPr>
          <p:cNvPr id="11" name="Freeform: Shape 10">
            <a:extLst>
              <a:ext uri="{FF2B5EF4-FFF2-40B4-BE49-F238E27FC236}">
                <a16:creationId xmlns:a16="http://schemas.microsoft.com/office/drawing/2014/main" id="{F03CC8D0-33AF-417F-8454-1FDB6C22D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774075"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B5A08A69-9EE1-4A9E-96B6-D769D87C2F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7000" y="0"/>
            <a:ext cx="1827609" cy="6858001"/>
            <a:chOff x="1320800" y="0"/>
            <a:chExt cx="2436813" cy="6858001"/>
          </a:xfrm>
        </p:grpSpPr>
        <p:sp>
          <p:nvSpPr>
            <p:cNvPr id="14" name="Freeform 6">
              <a:extLst>
                <a:ext uri="{FF2B5EF4-FFF2-40B4-BE49-F238E27FC236}">
                  <a16:creationId xmlns:a16="http://schemas.microsoft.com/office/drawing/2014/main" id="{4E4F433A-15D2-423F-8739-13AEA4E47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4021F900-DEF3-4537-92E5-C37ECB7AE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653620E7-B03C-48E2-8561-FCA918F8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108701B4-8FEE-43D1-9954-9C064D75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99E0FE54-1668-4AD5-9242-892A6323B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75498FE5-B57D-4FD9-81E0-4E1CB65C0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0A17C4CF-36D7-43CE-B6EC-FA4EEB20477C}"/>
              </a:ext>
            </a:extLst>
          </p:cNvPr>
          <p:cNvGraphicFramePr>
            <a:graphicFrameLocks noGrp="1"/>
          </p:cNvGraphicFramePr>
          <p:nvPr>
            <p:ph idx="1"/>
            <p:extLst>
              <p:ext uri="{D42A27DB-BD31-4B8C-83A1-F6EECF244321}">
                <p14:modId xmlns:p14="http://schemas.microsoft.com/office/powerpoint/2010/main" val="564130360"/>
              </p:ext>
            </p:extLst>
          </p:nvPr>
        </p:nvGraphicFramePr>
        <p:xfrm>
          <a:off x="482600" y="643468"/>
          <a:ext cx="5062141" cy="523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795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52400"/>
            <a:ext cx="8229600" cy="1371600"/>
          </a:xfrm>
        </p:spPr>
        <p:txBody>
          <a:bodyPr/>
          <a:lstStyle/>
          <a:p>
            <a:r>
              <a:rPr lang="en-US"/>
              <a:t>Case #1</a:t>
            </a:r>
          </a:p>
        </p:txBody>
      </p:sp>
      <p:sp>
        <p:nvSpPr>
          <p:cNvPr id="18434" name="Content Placeholder 2"/>
          <p:cNvSpPr>
            <a:spLocks noGrp="1"/>
          </p:cNvSpPr>
          <p:nvPr>
            <p:ph idx="1"/>
          </p:nvPr>
        </p:nvSpPr>
        <p:spPr>
          <a:xfrm>
            <a:off x="457200" y="1524000"/>
            <a:ext cx="8686800" cy="4648200"/>
          </a:xfrm>
        </p:spPr>
        <p:txBody>
          <a:bodyPr>
            <a:normAutofit lnSpcReduction="10000"/>
          </a:bodyPr>
          <a:lstStyle/>
          <a:p>
            <a:r>
              <a:rPr lang="en-US" dirty="0"/>
              <a:t>EKG obtained. Patient is talking to you telling you about his basketball tournament next weekend.</a:t>
            </a:r>
          </a:p>
          <a:p>
            <a:r>
              <a:rPr lang="en-US" dirty="0"/>
              <a:t>.  </a:t>
            </a:r>
          </a:p>
          <a:p>
            <a:endParaRPr lang="en-US" dirty="0"/>
          </a:p>
          <a:p>
            <a:endParaRPr lang="en-US" dirty="0"/>
          </a:p>
          <a:p>
            <a:pPr lvl="1"/>
            <a:r>
              <a:rPr lang="en-US" dirty="0"/>
              <a:t>DISCUSSION: What does the EKG show? </a:t>
            </a:r>
          </a:p>
          <a:p>
            <a:pPr lvl="2"/>
            <a:r>
              <a:rPr lang="en-US" dirty="0"/>
              <a:t>Sinus bradycardia </a:t>
            </a:r>
          </a:p>
          <a:p>
            <a:pPr lvl="1"/>
            <a:r>
              <a:rPr lang="en-US" dirty="0"/>
              <a:t>DISCUSSION: Since heart rate is &lt;60, would you start chest compressions? </a:t>
            </a:r>
          </a:p>
          <a:p>
            <a:pPr lvl="2"/>
            <a:r>
              <a:rPr lang="en-US" dirty="0"/>
              <a:t>No, if patient has good perfusion even though heart rate is less than 60 no need for compressions</a:t>
            </a:r>
          </a:p>
          <a:p>
            <a:endParaRPr lang="en-US" dirty="0"/>
          </a:p>
        </p:txBody>
      </p:sp>
      <p:pic>
        <p:nvPicPr>
          <p:cNvPr id="18435" name="Picture 2" descr="http://www.ambulancetechnicianstudy.co.uk/images/Brady.gif"/>
          <p:cNvPicPr>
            <a:picLocks noChangeAspect="1" noChangeArrowheads="1"/>
          </p:cNvPicPr>
          <p:nvPr/>
        </p:nvPicPr>
        <p:blipFill>
          <a:blip r:embed="rId3"/>
          <a:srcRect l="124" t="35759" r="-124"/>
          <a:stretch>
            <a:fillRect/>
          </a:stretch>
        </p:blipFill>
        <p:spPr bwMode="auto">
          <a:xfrm>
            <a:off x="1143000" y="2340768"/>
            <a:ext cx="6615112" cy="1004888"/>
          </a:xfrm>
          <a:prstGeom prst="rect">
            <a:avLst/>
          </a:prstGeom>
          <a:noFill/>
          <a:ln w="9525">
            <a:solidFill>
              <a:schemeClr val="tx2"/>
            </a:solidFill>
            <a:miter lim="800000"/>
            <a:headEnd/>
            <a:tailEnd/>
          </a:ln>
        </p:spPr>
      </p:pic>
      <p:sp>
        <p:nvSpPr>
          <p:cNvPr id="18436" name="TextBox 4"/>
          <p:cNvSpPr txBox="1">
            <a:spLocks noChangeArrowheads="1"/>
          </p:cNvSpPr>
          <p:nvPr/>
        </p:nvSpPr>
        <p:spPr bwMode="auto">
          <a:xfrm>
            <a:off x="7010400" y="3719513"/>
            <a:ext cx="1905000" cy="246062"/>
          </a:xfrm>
          <a:prstGeom prst="rect">
            <a:avLst/>
          </a:prstGeom>
          <a:noFill/>
          <a:ln w="9525">
            <a:noFill/>
            <a:miter lim="800000"/>
            <a:headEnd/>
            <a:tailEnd/>
          </a:ln>
        </p:spPr>
        <p:txBody>
          <a:bodyPr>
            <a:spAutoFit/>
          </a:bodyPr>
          <a:lstStyle/>
          <a:p>
            <a:r>
              <a:rPr lang="en-US" sz="1000"/>
              <a:t>Thaler 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434">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4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3657600"/>
          </a:xfrm>
        </p:spPr>
        <p:txBody>
          <a:bodyPr>
            <a:normAutofit fontScale="70000" lnSpcReduction="20000"/>
          </a:bodyPr>
          <a:lstStyle/>
          <a:p>
            <a:pPr>
              <a:spcBef>
                <a:spcPts val="200"/>
              </a:spcBef>
              <a:defRPr/>
            </a:pPr>
            <a:r>
              <a:rPr lang="en-US" sz="5800" dirty="0"/>
              <a:t>Symptoms:</a:t>
            </a:r>
          </a:p>
          <a:p>
            <a:pPr lvl="1">
              <a:defRPr/>
            </a:pPr>
            <a:r>
              <a:rPr lang="en-US" sz="5100" dirty="0"/>
              <a:t>General: altered LOC, fatigue, lightheadedness, dizziness, syncope</a:t>
            </a:r>
          </a:p>
          <a:p>
            <a:pPr lvl="1">
              <a:defRPr/>
            </a:pPr>
            <a:r>
              <a:rPr lang="en-US" sz="5100" dirty="0"/>
              <a:t>Hemodynamic instability: hypotension, poor end-organ perfusion, respiratory distress/failure, sudden collapse</a:t>
            </a:r>
          </a:p>
        </p:txBody>
      </p:sp>
      <p:sp>
        <p:nvSpPr>
          <p:cNvPr id="20482" name="Title 1"/>
          <p:cNvSpPr txBox="1">
            <a:spLocks/>
          </p:cNvSpPr>
          <p:nvPr/>
        </p:nvSpPr>
        <p:spPr bwMode="auto">
          <a:xfrm>
            <a:off x="457200" y="152400"/>
            <a:ext cx="8229600" cy="1371600"/>
          </a:xfrm>
          <a:prstGeom prst="rect">
            <a:avLst/>
          </a:prstGeom>
          <a:noFill/>
          <a:ln w="9525">
            <a:noFill/>
            <a:miter lim="800000"/>
            <a:headEnd/>
            <a:tailEnd/>
          </a:ln>
        </p:spPr>
        <p:txBody>
          <a:bodyPr anchor="ctr"/>
          <a:lstStyle/>
          <a:p>
            <a:pPr eaLnBrk="0" hangingPunct="0"/>
            <a:r>
              <a:rPr lang="en-US" sz="4400">
                <a:solidFill>
                  <a:srgbClr val="000000"/>
                </a:solidFill>
              </a:rPr>
              <a:t>Bradyarrhythmias - Symptoms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458200" cy="5410200"/>
          </a:xfrm>
        </p:spPr>
        <p:txBody>
          <a:bodyPr>
            <a:normAutofit/>
          </a:bodyPr>
          <a:lstStyle/>
          <a:p>
            <a:pPr>
              <a:spcBef>
                <a:spcPts val="200"/>
              </a:spcBef>
              <a:defRPr/>
            </a:pPr>
            <a:r>
              <a:rPr lang="en-US" sz="3600" dirty="0"/>
              <a:t>General causes:</a:t>
            </a:r>
          </a:p>
          <a:p>
            <a:pPr lvl="1">
              <a:spcBef>
                <a:spcPts val="0"/>
              </a:spcBef>
              <a:defRPr/>
            </a:pPr>
            <a:r>
              <a:rPr lang="en-US" sz="3200" dirty="0"/>
              <a:t>1º: Abnormal pacemaker/conduction system (congenital or postsurgical  injury), cardiomyopathy, myocarditis</a:t>
            </a:r>
          </a:p>
          <a:p>
            <a:pPr lvl="1">
              <a:spcBef>
                <a:spcPts val="0"/>
              </a:spcBef>
              <a:defRPr/>
            </a:pPr>
            <a:r>
              <a:rPr lang="en-US" sz="3200" dirty="0"/>
              <a:t>2º: Reversible </a:t>
            </a:r>
            <a:r>
              <a:rPr lang="en-US" sz="3200" b="1" dirty="0"/>
              <a:t>H</a:t>
            </a:r>
            <a:r>
              <a:rPr lang="en-US" sz="3200" dirty="0"/>
              <a:t>s &amp; </a:t>
            </a:r>
            <a:r>
              <a:rPr lang="en-US" sz="3200" b="1" dirty="0"/>
              <a:t>T</a:t>
            </a:r>
            <a:r>
              <a:rPr lang="en-US" sz="3200" dirty="0"/>
              <a:t>s: </a:t>
            </a:r>
          </a:p>
          <a:p>
            <a:pPr lvl="2">
              <a:spcBef>
                <a:spcPts val="0"/>
              </a:spcBef>
              <a:defRPr/>
            </a:pPr>
            <a:r>
              <a:rPr lang="en-US" sz="2300" dirty="0"/>
              <a:t>– </a:t>
            </a:r>
            <a:r>
              <a:rPr lang="en-US" sz="2300" b="1" dirty="0"/>
              <a:t>H</a:t>
            </a:r>
            <a:r>
              <a:rPr lang="en-US" sz="2300" dirty="0"/>
              <a:t>ypoxia	             – </a:t>
            </a:r>
            <a:r>
              <a:rPr lang="en-US" sz="2300" b="1" dirty="0"/>
              <a:t>H</a:t>
            </a:r>
            <a:r>
              <a:rPr lang="en-US" sz="2300" dirty="0"/>
              <a:t>ypotension   – </a:t>
            </a:r>
            <a:r>
              <a:rPr lang="en-US" sz="2300" b="1" dirty="0"/>
              <a:t>H</a:t>
            </a:r>
            <a:r>
              <a:rPr lang="en-US" sz="2300" dirty="0"/>
              <a:t>eart block             – </a:t>
            </a:r>
            <a:r>
              <a:rPr lang="en-US" sz="2300" b="1" dirty="0"/>
              <a:t>H</a:t>
            </a:r>
            <a:r>
              <a:rPr lang="en-US" sz="2300" baseline="30000" dirty="0"/>
              <a:t>+</a:t>
            </a:r>
            <a:r>
              <a:rPr lang="en-US" sz="2300" dirty="0"/>
              <a:t> ions (acidosis)  – </a:t>
            </a:r>
            <a:r>
              <a:rPr lang="en-US" sz="2300" b="1" dirty="0"/>
              <a:t>H</a:t>
            </a:r>
            <a:r>
              <a:rPr lang="en-US" sz="2300" dirty="0"/>
              <a:t>ypothermia   – </a:t>
            </a:r>
            <a:r>
              <a:rPr lang="en-US" sz="2300" b="1" dirty="0"/>
              <a:t>H</a:t>
            </a:r>
            <a:r>
              <a:rPr lang="en-US" sz="2300" dirty="0"/>
              <a:t>yperkalemia</a:t>
            </a:r>
          </a:p>
          <a:p>
            <a:pPr marL="914400" lvl="2" indent="0">
              <a:spcBef>
                <a:spcPts val="0"/>
              </a:spcBef>
              <a:buFont typeface="Wingdings" pitchFamily="2" charset="2"/>
              <a:buNone/>
              <a:defRPr/>
            </a:pPr>
            <a:r>
              <a:rPr lang="en-US" sz="2300" dirty="0"/>
              <a:t>   – </a:t>
            </a:r>
            <a:r>
              <a:rPr lang="en-US" sz="2300" b="1" dirty="0"/>
              <a:t>T</a:t>
            </a:r>
            <a:r>
              <a:rPr lang="en-US" sz="2300" dirty="0"/>
              <a:t>rauma (head) </a:t>
            </a:r>
          </a:p>
          <a:p>
            <a:pPr marL="914400" lvl="2" indent="0">
              <a:spcBef>
                <a:spcPts val="0"/>
              </a:spcBef>
              <a:buFont typeface="Wingdings" pitchFamily="2" charset="2"/>
              <a:buNone/>
              <a:defRPr/>
            </a:pPr>
            <a:r>
              <a:rPr lang="en-US" sz="2300" dirty="0"/>
              <a:t>   – </a:t>
            </a:r>
            <a:r>
              <a:rPr lang="en-US" sz="2300" b="1" dirty="0"/>
              <a:t>T</a:t>
            </a:r>
            <a:r>
              <a:rPr lang="en-US" sz="2300" dirty="0"/>
              <a:t>oxins/drugs (cholinesterase inhibitors, Ca</a:t>
            </a:r>
            <a:r>
              <a:rPr lang="en-US" sz="2300" baseline="30000" dirty="0"/>
              <a:t>++</a:t>
            </a:r>
            <a:r>
              <a:rPr lang="en-US" sz="2300" dirty="0"/>
              <a:t>  </a:t>
            </a:r>
          </a:p>
          <a:p>
            <a:pPr marL="914400" lvl="2" indent="0">
              <a:spcBef>
                <a:spcPts val="0"/>
              </a:spcBef>
              <a:buFont typeface="Wingdings" pitchFamily="2" charset="2"/>
              <a:buNone/>
              <a:defRPr/>
            </a:pPr>
            <a:r>
              <a:rPr lang="en-US" sz="2300" dirty="0"/>
              <a:t>      channel blockers, </a:t>
            </a:r>
            <a:r>
              <a:rPr lang="el-GR" sz="2300" dirty="0"/>
              <a:t>β</a:t>
            </a:r>
            <a:r>
              <a:rPr lang="en-US" sz="2300" dirty="0"/>
              <a:t>-adrenergic blockers, digoxin,</a:t>
            </a:r>
          </a:p>
          <a:p>
            <a:pPr marL="914400" lvl="2" indent="0">
              <a:spcBef>
                <a:spcPts val="0"/>
              </a:spcBef>
              <a:buFont typeface="Wingdings" pitchFamily="2" charset="2"/>
              <a:buNone/>
              <a:defRPr/>
            </a:pPr>
            <a:r>
              <a:rPr lang="en-US" sz="2300" dirty="0"/>
              <a:t>      central </a:t>
            </a:r>
            <a:r>
              <a:rPr lang="el-GR" sz="2300" dirty="0"/>
              <a:t>α</a:t>
            </a:r>
            <a:r>
              <a:rPr lang="en-US" sz="2300" baseline="-25000" dirty="0"/>
              <a:t>2</a:t>
            </a:r>
            <a:r>
              <a:rPr lang="en-US" sz="2300" dirty="0"/>
              <a:t> adrenergic agonists, opioids) </a:t>
            </a:r>
          </a:p>
          <a:p>
            <a:pPr lvl="1">
              <a:spcBef>
                <a:spcPts val="200"/>
              </a:spcBef>
              <a:defRPr/>
            </a:pPr>
            <a:endParaRPr lang="en-US" dirty="0"/>
          </a:p>
          <a:p>
            <a:pPr>
              <a:defRPr/>
            </a:pPr>
            <a:endParaRPr lang="en-US" dirty="0"/>
          </a:p>
        </p:txBody>
      </p:sp>
      <p:sp>
        <p:nvSpPr>
          <p:cNvPr id="22530" name="Title 1"/>
          <p:cNvSpPr txBox="1">
            <a:spLocks/>
          </p:cNvSpPr>
          <p:nvPr/>
        </p:nvSpPr>
        <p:spPr bwMode="auto">
          <a:xfrm>
            <a:off x="457200" y="152400"/>
            <a:ext cx="8229600" cy="1371600"/>
          </a:xfrm>
          <a:prstGeom prst="rect">
            <a:avLst/>
          </a:prstGeom>
          <a:noFill/>
          <a:ln w="9525">
            <a:noFill/>
            <a:miter lim="800000"/>
            <a:headEnd/>
            <a:tailEnd/>
          </a:ln>
        </p:spPr>
        <p:txBody>
          <a:bodyPr anchor="ctr"/>
          <a:lstStyle/>
          <a:p>
            <a:pPr eaLnBrk="0" hangingPunct="0"/>
            <a:r>
              <a:rPr lang="en-US" sz="4400"/>
              <a:t>Bradyarrhythmias - Causes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52400"/>
            <a:ext cx="8229600" cy="1371600"/>
          </a:xfrm>
        </p:spPr>
        <p:txBody>
          <a:bodyPr/>
          <a:lstStyle/>
          <a:p>
            <a:r>
              <a:rPr lang="en-US"/>
              <a:t>Case #2</a:t>
            </a:r>
          </a:p>
        </p:txBody>
      </p:sp>
      <p:pic>
        <p:nvPicPr>
          <p:cNvPr id="24578" name="Picture 2"/>
          <p:cNvPicPr>
            <a:picLocks noGrp="1" noChangeAspect="1" noChangeArrowheads="1"/>
          </p:cNvPicPr>
          <p:nvPr>
            <p:ph idx="1"/>
          </p:nvPr>
        </p:nvPicPr>
        <p:blipFill>
          <a:blip r:embed="rId3"/>
          <a:stretch>
            <a:fillRect/>
          </a:stretch>
        </p:blipFill>
        <p:spPr>
          <a:xfrm>
            <a:off x="1780249" y="2667000"/>
            <a:ext cx="6108965" cy="3332163"/>
          </a:xfrm>
        </p:spPr>
      </p:pic>
      <p:sp>
        <p:nvSpPr>
          <p:cNvPr id="24579" name="TextBox 4"/>
          <p:cNvSpPr txBox="1">
            <a:spLocks noChangeArrowheads="1"/>
          </p:cNvSpPr>
          <p:nvPr/>
        </p:nvSpPr>
        <p:spPr bwMode="auto">
          <a:xfrm>
            <a:off x="950020" y="1295400"/>
            <a:ext cx="8193980" cy="1600438"/>
          </a:xfrm>
          <a:prstGeom prst="rect">
            <a:avLst/>
          </a:prstGeom>
          <a:noFill/>
          <a:ln w="9525">
            <a:noFill/>
            <a:miter lim="800000"/>
            <a:headEnd/>
            <a:tailEnd/>
          </a:ln>
        </p:spPr>
        <p:txBody>
          <a:bodyPr wrap="square">
            <a:spAutoFit/>
          </a:bodyPr>
          <a:lstStyle/>
          <a:p>
            <a:r>
              <a:rPr lang="en-US" sz="2000" dirty="0"/>
              <a:t>A 7 year old boy, Jimmy, with a history of neonatal intraventricular hemorrhage underwent a ventriculoperitoneal shunt revision today. Nurse calls to tell you he is having heart rates down to the 50’s. Read the following EKG. </a:t>
            </a:r>
          </a:p>
          <a:p>
            <a:endParaRPr lang="en-US" dirty="0"/>
          </a:p>
        </p:txBody>
      </p:sp>
      <p:sp>
        <p:nvSpPr>
          <p:cNvPr id="24580" name="TextBox 2"/>
          <p:cNvSpPr txBox="1">
            <a:spLocks noChangeArrowheads="1"/>
          </p:cNvSpPr>
          <p:nvPr/>
        </p:nvSpPr>
        <p:spPr bwMode="auto">
          <a:xfrm>
            <a:off x="6477000" y="6629400"/>
            <a:ext cx="3352800" cy="246063"/>
          </a:xfrm>
          <a:prstGeom prst="rect">
            <a:avLst/>
          </a:prstGeom>
          <a:noFill/>
          <a:ln w="9525">
            <a:noFill/>
            <a:miter lim="800000"/>
            <a:headEnd/>
            <a:tailEnd/>
          </a:ln>
        </p:spPr>
        <p:txBody>
          <a:bodyPr>
            <a:spAutoFit/>
          </a:bodyPr>
          <a:lstStyle/>
          <a:p>
            <a:r>
              <a:rPr lang="en-US" sz="1000"/>
              <a:t>Teaching file – Courtesy of Wilson King, MD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7FA3-278A-4157-9EF1-E26B19EB39CB}"/>
              </a:ext>
            </a:extLst>
          </p:cNvPr>
          <p:cNvSpPr>
            <a:spLocks noGrp="1"/>
          </p:cNvSpPr>
          <p:nvPr>
            <p:ph type="title"/>
          </p:nvPr>
        </p:nvSpPr>
        <p:spPr/>
        <p:txBody>
          <a:bodyPr/>
          <a:lstStyle/>
          <a:p>
            <a:r>
              <a:rPr lang="en-US" dirty="0"/>
              <a:t>Case 2 continued</a:t>
            </a:r>
          </a:p>
        </p:txBody>
      </p:sp>
      <p:sp>
        <p:nvSpPr>
          <p:cNvPr id="3" name="Content Placeholder 2">
            <a:extLst>
              <a:ext uri="{FF2B5EF4-FFF2-40B4-BE49-F238E27FC236}">
                <a16:creationId xmlns:a16="http://schemas.microsoft.com/office/drawing/2014/main" id="{A3EA9EDA-5663-4618-B19C-42909268F0CF}"/>
              </a:ext>
            </a:extLst>
          </p:cNvPr>
          <p:cNvSpPr>
            <a:spLocks noGrp="1"/>
          </p:cNvSpPr>
          <p:nvPr>
            <p:ph idx="1"/>
          </p:nvPr>
        </p:nvSpPr>
        <p:spPr/>
        <p:txBody>
          <a:bodyPr>
            <a:normAutofit lnSpcReduction="10000"/>
          </a:bodyPr>
          <a:lstStyle/>
          <a:p>
            <a:pPr marL="0" indent="0" fontAlgn="auto">
              <a:spcBef>
                <a:spcPts val="0"/>
              </a:spcBef>
              <a:spcAft>
                <a:spcPts val="0"/>
              </a:spcAft>
              <a:buNone/>
              <a:defRPr/>
            </a:pPr>
            <a:r>
              <a:rPr lang="en-US" dirty="0"/>
              <a:t>Reading the EKG: </a:t>
            </a:r>
          </a:p>
          <a:p>
            <a:pPr fontAlgn="auto">
              <a:spcBef>
                <a:spcPts val="0"/>
              </a:spcBef>
              <a:spcAft>
                <a:spcPts val="0"/>
              </a:spcAft>
              <a:defRPr/>
            </a:pPr>
            <a:r>
              <a:rPr lang="en-US" dirty="0"/>
              <a:t>Rate: 50-60 – Bradycardic</a:t>
            </a:r>
          </a:p>
          <a:p>
            <a:pPr fontAlgn="auto">
              <a:spcBef>
                <a:spcPts val="0"/>
              </a:spcBef>
              <a:spcAft>
                <a:spcPts val="0"/>
              </a:spcAft>
              <a:defRPr/>
            </a:pPr>
            <a:r>
              <a:rPr lang="en-US" dirty="0"/>
              <a:t>Rhythm: P before every QRS – Sinus</a:t>
            </a:r>
          </a:p>
          <a:p>
            <a:pPr fontAlgn="auto">
              <a:spcBef>
                <a:spcPts val="0"/>
              </a:spcBef>
              <a:spcAft>
                <a:spcPts val="0"/>
              </a:spcAft>
              <a:defRPr/>
            </a:pPr>
            <a:r>
              <a:rPr lang="en-US" dirty="0"/>
              <a:t>Rhythm variable: Yes – Sinus Arrhythmia</a:t>
            </a:r>
          </a:p>
          <a:p>
            <a:pPr fontAlgn="auto">
              <a:spcBef>
                <a:spcPts val="0"/>
              </a:spcBef>
              <a:spcAft>
                <a:spcPts val="0"/>
              </a:spcAft>
              <a:defRPr/>
            </a:pPr>
            <a:r>
              <a:rPr lang="en-US" dirty="0"/>
              <a:t>Interval: Narrow QRS, Normal PR interval</a:t>
            </a:r>
          </a:p>
          <a:p>
            <a:pPr marL="0" indent="0" fontAlgn="auto">
              <a:spcBef>
                <a:spcPts val="0"/>
              </a:spcBef>
              <a:spcAft>
                <a:spcPts val="0"/>
              </a:spcAft>
              <a:buNone/>
              <a:defRPr/>
            </a:pPr>
            <a:r>
              <a:rPr lang="en-US" dirty="0"/>
              <a:t>Diagnosis: Sinus bradycardia with sinus arrhythmia </a:t>
            </a:r>
          </a:p>
          <a:p>
            <a:pPr marL="0" indent="0" fontAlgn="auto">
              <a:spcBef>
                <a:spcPts val="0"/>
              </a:spcBef>
              <a:spcAft>
                <a:spcPts val="0"/>
              </a:spcAft>
              <a:buNone/>
              <a:defRPr/>
            </a:pPr>
            <a:r>
              <a:rPr lang="en-US" dirty="0"/>
              <a:t>Assess patient. If having impaired breathing, hypertension, mental status change, may have increased ICP requiring immediate intervention. </a:t>
            </a:r>
          </a:p>
        </p:txBody>
      </p:sp>
    </p:spTree>
    <p:extLst>
      <p:ext uri="{BB962C8B-B14F-4D97-AF65-F5344CB8AC3E}">
        <p14:creationId xmlns:p14="http://schemas.microsoft.com/office/powerpoint/2010/main" val="1526325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1827</Words>
  <Application>Microsoft Office PowerPoint</Application>
  <PresentationFormat>On-screen Show (4:3)</PresentationFormat>
  <Paragraphs>192</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Wingdings</vt:lpstr>
      <vt:lpstr>Parallax</vt:lpstr>
      <vt:lpstr>Bradycardia</vt:lpstr>
      <vt:lpstr>Learning Objectives</vt:lpstr>
      <vt:lpstr>Case 1</vt:lpstr>
      <vt:lpstr>Causes of Bradycardia </vt:lpstr>
      <vt:lpstr>Case #1</vt:lpstr>
      <vt:lpstr>PowerPoint Presentation</vt:lpstr>
      <vt:lpstr>PowerPoint Presentation</vt:lpstr>
      <vt:lpstr>Case #2</vt:lpstr>
      <vt:lpstr>Case 2 continued</vt:lpstr>
      <vt:lpstr>Sinus Bradycardia</vt:lpstr>
      <vt:lpstr>Case #3</vt:lpstr>
      <vt:lpstr>AV Blocks</vt:lpstr>
      <vt:lpstr>AV Blocks</vt:lpstr>
      <vt:lpstr>PowerPoint Presentation</vt:lpstr>
      <vt:lpstr>EKG review</vt:lpstr>
      <vt:lpstr>EKG answers </vt:lpstr>
      <vt:lpstr>Take home points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Bradycardia</dc:title>
  <dc:creator>Zeini, Mariam M.</dc:creator>
  <cp:lastModifiedBy>Zeini, Mariam M.</cp:lastModifiedBy>
  <cp:revision>1</cp:revision>
  <dcterms:created xsi:type="dcterms:W3CDTF">2020-06-24T12:58:43Z</dcterms:created>
  <dcterms:modified xsi:type="dcterms:W3CDTF">2020-06-24T12:59:03Z</dcterms:modified>
</cp:coreProperties>
</file>